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60" r:id="rId4"/>
    <p:sldId id="266" r:id="rId5"/>
    <p:sldId id="257" r:id="rId6"/>
    <p:sldId id="268" r:id="rId7"/>
    <p:sldId id="267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강민상" initials="강" lastIdx="1" clrIdx="0">
    <p:extLst>
      <p:ext uri="{19B8F6BF-5375-455C-9EA6-DF929625EA0E}">
        <p15:presenceInfo xmlns:p15="http://schemas.microsoft.com/office/powerpoint/2012/main" userId="S::ninsan@univ.me::148170c5-48e6-4d7e-bac9-2a5122b8f6e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A0429"/>
    <a:srgbClr val="00A550"/>
    <a:srgbClr val="F70623"/>
    <a:srgbClr val="CE51DB"/>
    <a:srgbClr val="39DB2D"/>
    <a:srgbClr val="FEEA9F"/>
    <a:srgbClr val="E1B12B"/>
    <a:srgbClr val="D9AB21"/>
    <a:srgbClr val="CFA1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5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BD005A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EE-4163-B904-BCF6FDBAC92E}"/>
              </c:ext>
            </c:extLst>
          </c:dPt>
          <c:dPt>
            <c:idx val="1"/>
            <c:invertIfNegative val="0"/>
            <c:bubble3D val="0"/>
            <c:spPr>
              <a:solidFill>
                <a:srgbClr val="0000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BEE-4163-B904-BCF6FDBAC92E}"/>
              </c:ext>
            </c:extLst>
          </c:dPt>
          <c:cat>
            <c:strRef>
              <c:f>Sheet1!$A$2:$A$3</c:f>
              <c:strCache>
                <c:ptCount val="2"/>
                <c:pt idx="0">
                  <c:v>항목 1</c:v>
                </c:pt>
                <c:pt idx="1">
                  <c:v>항목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EE-4163-B904-BCF6FDBAC92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tx1"/>
              </a:solidFill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009A00"/>
              </a:solid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1BEE-4163-B904-BCF6FDBAC92E}"/>
              </c:ext>
            </c:extLst>
          </c:dPt>
          <c:cat>
            <c:strRef>
              <c:f>Sheet1!$A$2:$A$3</c:f>
              <c:strCache>
                <c:ptCount val="2"/>
                <c:pt idx="0">
                  <c:v>항목 1</c:v>
                </c:pt>
                <c:pt idx="1">
                  <c:v>항목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BEE-4163-B904-BCF6FDBAC92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rgbClr val="000000"/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항목 1</c:v>
                </c:pt>
                <c:pt idx="1">
                  <c:v>항목 2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BEE-4163-B904-BCF6FDBAC9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14182048"/>
        <c:axId val="414179096"/>
      </c:barChart>
      <c:catAx>
        <c:axId val="414182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4179096"/>
        <c:crosses val="autoZero"/>
        <c:auto val="1"/>
        <c:lblAlgn val="ctr"/>
        <c:lblOffset val="100"/>
        <c:noMultiLvlLbl val="0"/>
      </c:catAx>
      <c:valAx>
        <c:axId val="414179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14182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2.png>
</file>

<file path=ppt/media/image3.jpeg>
</file>

<file path=ppt/media/image4.png>
</file>

<file path=ppt/media/image5.png>
</file>

<file path=ppt/media/image6.gif>
</file>

<file path=ppt/media/image7.gif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259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21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264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372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94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304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6768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019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9363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643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706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CD6CC-599D-48CE-BDCE-64D9B1EE3357}" type="datetimeFigureOut">
              <a:rPr lang="ko-KR" altLang="en-US" smtClean="0"/>
              <a:t>2019-09-26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C4396-1E64-49EC-8435-47ADBDFE50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38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실내, 오븐, 전자레인지, 앉아있는이(가) 표시된 사진&#10;&#10;자동 생성된 설명">
            <a:extLst>
              <a:ext uri="{FF2B5EF4-FFF2-40B4-BE49-F238E27FC236}">
                <a16:creationId xmlns:a16="http://schemas.microsoft.com/office/drawing/2014/main" id="{B83F0AB4-F5FD-45BD-B8A6-F1E44336B1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1" t="1764" r="7119" b="1764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96CF55-074B-466B-B2F7-BE8518F0F584}"/>
              </a:ext>
            </a:extLst>
          </p:cNvPr>
          <p:cNvSpPr txBox="1"/>
          <p:nvPr/>
        </p:nvSpPr>
        <p:spPr>
          <a:xfrm>
            <a:off x="4129091" y="3865238"/>
            <a:ext cx="2234907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500" dirty="0">
                <a:ln w="31750">
                  <a:solidFill>
                    <a:schemeClr val="tx1"/>
                  </a:solidFill>
                </a:ln>
                <a:solidFill>
                  <a:srgbClr val="FFFF0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강</a:t>
            </a:r>
            <a:r>
              <a:rPr lang="en-US" altLang="ko-KR" sz="4500" dirty="0">
                <a:ln w="31750">
                  <a:solidFill>
                    <a:schemeClr val="tx1"/>
                  </a:solidFill>
                </a:ln>
                <a:solidFill>
                  <a:srgbClr val="FFFF0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.</a:t>
            </a:r>
            <a:r>
              <a:rPr lang="ko-KR" altLang="en-US" sz="4500" dirty="0">
                <a:ln w="31750">
                  <a:solidFill>
                    <a:schemeClr val="tx1"/>
                  </a:solidFill>
                </a:ln>
                <a:solidFill>
                  <a:srgbClr val="FFFF0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민</a:t>
            </a:r>
            <a:r>
              <a:rPr lang="en-US" altLang="ko-KR" sz="4500" dirty="0">
                <a:ln w="31750">
                  <a:solidFill>
                    <a:schemeClr val="tx1"/>
                  </a:solidFill>
                </a:ln>
                <a:solidFill>
                  <a:srgbClr val="FFFF0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.</a:t>
            </a:r>
            <a:r>
              <a:rPr lang="ko-KR" altLang="en-US" sz="4500" dirty="0">
                <a:ln w="31750">
                  <a:solidFill>
                    <a:schemeClr val="tx1"/>
                  </a:solidFill>
                </a:ln>
                <a:solidFill>
                  <a:srgbClr val="FFFF0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상</a:t>
            </a:r>
            <a:r>
              <a:rPr lang="ko-KR" altLang="en-US" sz="3000" dirty="0">
                <a:ln w="31750">
                  <a:solidFill>
                    <a:schemeClr val="tx1"/>
                  </a:solidFill>
                </a:ln>
                <a:solidFill>
                  <a:srgbClr val="36DEAD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발표자</a:t>
            </a:r>
            <a:endParaRPr lang="en-US" altLang="ko-KR" sz="4500" dirty="0">
              <a:ln w="31750">
                <a:solidFill>
                  <a:schemeClr val="tx1"/>
                </a:solidFill>
              </a:ln>
              <a:solidFill>
                <a:srgbClr val="36DEAD"/>
              </a:solidFill>
              <a:latin typeface="휴먼굵은샘체" panose="02010804000101010101" pitchFamily="2" charset="-127"/>
              <a:ea typeface="휴먼굵은샘체" panose="02010804000101010101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B9AB9F-9648-43F5-8B25-E0E7A28FB420}"/>
              </a:ext>
            </a:extLst>
          </p:cNvPr>
          <p:cNvSpPr/>
          <p:nvPr/>
        </p:nvSpPr>
        <p:spPr>
          <a:xfrm>
            <a:off x="1239442" y="2259090"/>
            <a:ext cx="4969769" cy="1197980"/>
          </a:xfrm>
          <a:prstGeom prst="rect">
            <a:avLst/>
          </a:prstGeom>
          <a:noFill/>
          <a:ln w="76200">
            <a:solidFill>
              <a:srgbClr val="FF15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0042ABC-33C3-4C05-B95A-97ECE7C55453}"/>
              </a:ext>
            </a:extLst>
          </p:cNvPr>
          <p:cNvSpPr/>
          <p:nvPr/>
        </p:nvSpPr>
        <p:spPr>
          <a:xfrm>
            <a:off x="1291609" y="2414659"/>
            <a:ext cx="486543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 err="1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밀레니얼</a:t>
            </a:r>
            <a:r>
              <a:rPr lang="ko-KR" altLang="en-US" sz="4800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 </a:t>
            </a:r>
            <a:r>
              <a:rPr lang="ko-KR" altLang="en-US" sz="4800" dirty="0" err="1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타켓트</a:t>
            </a:r>
            <a:r>
              <a:rPr lang="ko-KR" altLang="en-US" sz="4800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 </a:t>
            </a:r>
            <a:r>
              <a:rPr lang="ko-KR" altLang="en-US" sz="4800" dirty="0" err="1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마켙팅</a:t>
            </a:r>
            <a:endParaRPr lang="en-US" altLang="ko-KR" sz="4800" dirty="0">
              <a:ln w="31750">
                <a:solidFill>
                  <a:schemeClr val="tx1"/>
                </a:solidFill>
              </a:ln>
              <a:solidFill>
                <a:schemeClr val="bg1"/>
              </a:solidFill>
              <a:latin typeface="휴먼굵은샘체" panose="02010804000101010101" pitchFamily="2" charset="-127"/>
              <a:ea typeface="휴먼굵은샘체" panose="02010804000101010101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4EB66D-7F33-401B-AFAC-5FC432B7A2F4}"/>
              </a:ext>
            </a:extLst>
          </p:cNvPr>
          <p:cNvSpPr txBox="1"/>
          <p:nvPr/>
        </p:nvSpPr>
        <p:spPr>
          <a:xfrm>
            <a:off x="1163206" y="1754118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FF00"/>
                </a:solidFill>
                <a:latin typeface="양재튼튼체B" panose="02020603020101020101" pitchFamily="18" charset="-127"/>
                <a:ea typeface="양재튼튼체B" panose="02020603020101020101" pitchFamily="18" charset="-127"/>
              </a:rPr>
              <a:t>★</a:t>
            </a:r>
            <a:r>
              <a:rPr lang="en-US" altLang="ko-KR" dirty="0">
                <a:solidFill>
                  <a:srgbClr val="FFFF00"/>
                </a:solidFill>
                <a:latin typeface="양재튼튼체B" panose="02020603020101020101" pitchFamily="18" charset="-127"/>
                <a:ea typeface="양재튼튼체B" panose="02020603020101020101" pitchFamily="18" charset="-127"/>
              </a:rPr>
              <a:t>2019</a:t>
            </a:r>
            <a:r>
              <a:rPr lang="ko-KR" altLang="en-US" dirty="0">
                <a:solidFill>
                  <a:srgbClr val="FFFF00"/>
                </a:solidFill>
                <a:latin typeface="양재튼튼체B" panose="02020603020101020101" pitchFamily="18" charset="-127"/>
                <a:ea typeface="양재튼튼체B" panose="02020603020101020101" pitchFamily="18" charset="-127"/>
              </a:rPr>
              <a:t>년 </a:t>
            </a:r>
            <a:r>
              <a:rPr lang="en-US" altLang="ko-KR" dirty="0">
                <a:solidFill>
                  <a:srgbClr val="FFFF00"/>
                </a:solidFill>
                <a:latin typeface="양재튼튼체B" panose="02020603020101020101" pitchFamily="18" charset="-127"/>
                <a:ea typeface="양재튼튼체B" panose="02020603020101020101" pitchFamily="18" charset="-127"/>
              </a:rPr>
              <a:t>2</a:t>
            </a:r>
            <a:r>
              <a:rPr lang="ko-KR" altLang="en-US" dirty="0">
                <a:solidFill>
                  <a:srgbClr val="FFFF00"/>
                </a:solidFill>
                <a:latin typeface="양재튼튼체B" panose="02020603020101020101" pitchFamily="18" charset="-127"/>
                <a:ea typeface="양재튼튼체B" panose="02020603020101020101" pitchFamily="18" charset="-127"/>
              </a:rPr>
              <a:t>학기 ★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4DDE9FF-3534-4BEF-A20E-A616987BEBFC}"/>
              </a:ext>
            </a:extLst>
          </p:cNvPr>
          <p:cNvGrpSpPr/>
          <p:nvPr/>
        </p:nvGrpSpPr>
        <p:grpSpPr>
          <a:xfrm>
            <a:off x="976008" y="1112061"/>
            <a:ext cx="935413" cy="369332"/>
            <a:chOff x="174172" y="171296"/>
            <a:chExt cx="935413" cy="369332"/>
          </a:xfrm>
        </p:grpSpPr>
        <p:pic>
          <p:nvPicPr>
            <p:cNvPr id="1028" name="Picture 4" descr="cd iconì ëí ì´ë¯¸ì§ ê²ìê²°ê³¼">
              <a:extLst>
                <a:ext uri="{FF2B5EF4-FFF2-40B4-BE49-F238E27FC236}">
                  <a16:creationId xmlns:a16="http://schemas.microsoft.com/office/drawing/2014/main" id="{31EC83CE-AC28-43AD-8015-FACA12F27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172" y="189411"/>
              <a:ext cx="333103" cy="3331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617B404-47D9-4458-ADD3-6D0E9600980A}"/>
                </a:ext>
              </a:extLst>
            </p:cNvPr>
            <p:cNvSpPr txBox="1"/>
            <p:nvPr/>
          </p:nvSpPr>
          <p:spPr>
            <a:xfrm>
              <a:off x="437606" y="171296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>
                  <a:solidFill>
                    <a:srgbClr val="36DEAD"/>
                  </a:solidFill>
                  <a:latin typeface="양재튼튼체B" panose="02020603020101020101" pitchFamily="18" charset="-127"/>
                  <a:ea typeface="양재튼튼체B" panose="02020603020101020101" pitchFamily="18" charset="-127"/>
                </a:rPr>
                <a:t>LIVE</a:t>
              </a:r>
              <a:endParaRPr lang="ko-KR" altLang="en-US" i="1" dirty="0">
                <a:solidFill>
                  <a:srgbClr val="36DEAD"/>
                </a:solidFill>
                <a:latin typeface="양재튼튼체B" panose="02020603020101020101" pitchFamily="18" charset="-127"/>
                <a:ea typeface="양재튼튼체B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22E24F5-0BBF-4E17-BFFD-2BE05BC9F4B4}"/>
              </a:ext>
            </a:extLst>
          </p:cNvPr>
          <p:cNvSpPr txBox="1"/>
          <p:nvPr/>
        </p:nvSpPr>
        <p:spPr>
          <a:xfrm>
            <a:off x="4143899" y="4580400"/>
            <a:ext cx="2084224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4500" dirty="0">
                <a:ln w="31750">
                  <a:solidFill>
                    <a:schemeClr val="tx1"/>
                  </a:solidFill>
                </a:ln>
                <a:solidFill>
                  <a:srgbClr val="FFFF0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김</a:t>
            </a:r>
            <a:r>
              <a:rPr lang="en-US" altLang="ko-KR" sz="4500" dirty="0">
                <a:ln w="31750">
                  <a:solidFill>
                    <a:schemeClr val="tx1"/>
                  </a:solidFill>
                </a:ln>
                <a:solidFill>
                  <a:srgbClr val="FFFF0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.</a:t>
            </a:r>
            <a:r>
              <a:rPr lang="ko-KR" altLang="en-US" sz="4500" dirty="0">
                <a:ln w="31750">
                  <a:solidFill>
                    <a:schemeClr val="tx1"/>
                  </a:solidFill>
                </a:ln>
                <a:solidFill>
                  <a:srgbClr val="FFFF0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덕</a:t>
            </a:r>
            <a:r>
              <a:rPr lang="en-US" altLang="ko-KR" sz="4500" dirty="0">
                <a:ln w="31750">
                  <a:solidFill>
                    <a:schemeClr val="tx1"/>
                  </a:solidFill>
                </a:ln>
                <a:solidFill>
                  <a:srgbClr val="FFFF0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.</a:t>
            </a:r>
            <a:r>
              <a:rPr lang="ko-KR" altLang="en-US" sz="4500" dirty="0">
                <a:ln w="31750">
                  <a:solidFill>
                    <a:schemeClr val="tx1"/>
                  </a:solidFill>
                </a:ln>
                <a:solidFill>
                  <a:srgbClr val="FFFF0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형</a:t>
            </a:r>
            <a:r>
              <a:rPr lang="ko-KR" altLang="en-US" sz="3000" dirty="0">
                <a:ln w="31750">
                  <a:solidFill>
                    <a:schemeClr val="tx1"/>
                  </a:solidFill>
                </a:ln>
                <a:solidFill>
                  <a:srgbClr val="36DEAD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교수님</a:t>
            </a:r>
            <a:endParaRPr lang="en-US" altLang="ko-KR" sz="4500" dirty="0">
              <a:ln w="31750">
                <a:solidFill>
                  <a:schemeClr val="tx1"/>
                </a:solidFill>
              </a:ln>
              <a:solidFill>
                <a:srgbClr val="36DEAD"/>
              </a:solidFill>
              <a:latin typeface="휴먼굵은샘체" panose="02010804000101010101" pitchFamily="2" charset="-127"/>
              <a:ea typeface="휴먼굵은샘체" panose="02010804000101010101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4806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ì¤í¬ë¼ íì ëí ì´ë¯¸ì§ ê²ìê²°ê³¼">
            <a:extLst>
              <a:ext uri="{FF2B5EF4-FFF2-40B4-BE49-F238E27FC236}">
                <a16:creationId xmlns:a16="http://schemas.microsoft.com/office/drawing/2014/main" id="{C477833A-D5D3-42E5-8CE7-7C6FDF516A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52" r="12952"/>
          <a:stretch/>
        </p:blipFill>
        <p:spPr bwMode="auto">
          <a:xfrm>
            <a:off x="300445" y="186215"/>
            <a:ext cx="8543109" cy="6485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286971D-A548-428B-9D14-0855A1115512}"/>
              </a:ext>
            </a:extLst>
          </p:cNvPr>
          <p:cNvSpPr/>
          <p:nvPr/>
        </p:nvSpPr>
        <p:spPr>
          <a:xfrm>
            <a:off x="1558193" y="5575110"/>
            <a:ext cx="60276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힌디어의 문자와 문법</a:t>
            </a:r>
            <a:endParaRPr lang="en-US" altLang="ko-KR" sz="4800" b="1" dirty="0">
              <a:ln w="31750">
                <a:solidFill>
                  <a:schemeClr val="tx1"/>
                </a:solidFill>
              </a:ln>
              <a:solidFill>
                <a:schemeClr val="bg1"/>
              </a:solidFill>
              <a:latin typeface="HY울릉도B" panose="02030600000101010101" pitchFamily="18" charset="-127"/>
              <a:ea typeface="HY울릉도B" panose="02030600000101010101" pitchFamily="18" charset="-127"/>
            </a:endParaRPr>
          </a:p>
        </p:txBody>
      </p:sp>
      <p:pic>
        <p:nvPicPr>
          <p:cNvPr id="14342" name="Picture 6" descr="cd iconì ëí ì´ë¯¸ì§ ê²ìê²°ê³¼">
            <a:extLst>
              <a:ext uri="{FF2B5EF4-FFF2-40B4-BE49-F238E27FC236}">
                <a16:creationId xmlns:a16="http://schemas.microsoft.com/office/drawing/2014/main" id="{6244D098-E7B6-4AA8-82E7-078050EFE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7121" y="354873"/>
            <a:ext cx="1365069" cy="1365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E272A3-C66C-48B7-90C5-2FBE2D4330F3}"/>
              </a:ext>
            </a:extLst>
          </p:cNvPr>
          <p:cNvSpPr txBox="1"/>
          <p:nvPr/>
        </p:nvSpPr>
        <p:spPr>
          <a:xfrm>
            <a:off x="7646237" y="161979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n>
                  <a:solidFill>
                    <a:srgbClr val="FFFF00"/>
                  </a:solidFill>
                </a:ln>
                <a:latin typeface="HY울릉도B" panose="02030600000101010101" pitchFamily="18" charset="-127"/>
                <a:ea typeface="HY울릉도B" panose="02030600000101010101" pitchFamily="18" charset="-127"/>
              </a:rPr>
              <a:t>발표중</a:t>
            </a:r>
            <a:endParaRPr lang="ko-KR" altLang="en-US" dirty="0">
              <a:ln>
                <a:solidFill>
                  <a:srgbClr val="FFFF00"/>
                </a:solidFill>
              </a:ln>
              <a:latin typeface="HY울릉도B" panose="02030600000101010101" pitchFamily="18" charset="-127"/>
              <a:ea typeface="HY울릉도B" panose="02030600000101010101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342DFFE-B580-4CB9-BEF7-D61A5CF40DFC}"/>
              </a:ext>
            </a:extLst>
          </p:cNvPr>
          <p:cNvGrpSpPr/>
          <p:nvPr/>
        </p:nvGrpSpPr>
        <p:grpSpPr>
          <a:xfrm>
            <a:off x="543646" y="3739772"/>
            <a:ext cx="4572000" cy="1569660"/>
            <a:chOff x="439143" y="3020565"/>
            <a:chExt cx="4572000" cy="156966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0BE443C-F15B-4893-9C84-D6BEEF0993E1}"/>
                </a:ext>
              </a:extLst>
            </p:cNvPr>
            <p:cNvSpPr/>
            <p:nvPr/>
          </p:nvSpPr>
          <p:spPr>
            <a:xfrm>
              <a:off x="439143" y="3020565"/>
              <a:ext cx="1794081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인도학과</a:t>
              </a:r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0FC847B-F665-4BF8-9009-2D864E8A8E0D}"/>
                </a:ext>
              </a:extLst>
            </p:cNvPr>
            <p:cNvSpPr/>
            <p:nvPr/>
          </p:nvSpPr>
          <p:spPr>
            <a:xfrm>
              <a:off x="566057" y="3624667"/>
              <a:ext cx="1667167" cy="45719"/>
            </a:xfrm>
            <a:prstGeom prst="rect">
              <a:avLst/>
            </a:prstGeom>
            <a:solidFill>
              <a:srgbClr val="009A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6B0524D-07E5-4CD5-9F96-84CD88684271}"/>
                </a:ext>
              </a:extLst>
            </p:cNvPr>
            <p:cNvSpPr/>
            <p:nvPr/>
          </p:nvSpPr>
          <p:spPr>
            <a:xfrm>
              <a:off x="439143" y="3741669"/>
              <a:ext cx="4572000" cy="64633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ko-KR" altLang="en-US" b="1" dirty="0">
                  <a:ln w="190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발표 박성준</a:t>
              </a:r>
              <a:endParaRPr lang="en-US" altLang="ko-KR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r>
                <a:rPr lang="en-US" altLang="ko-KR" b="1" dirty="0">
                  <a:ln w="190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PPT</a:t>
              </a:r>
              <a:r>
                <a:rPr lang="ko-KR" altLang="en-US" b="1" dirty="0">
                  <a:ln w="190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  </a:t>
              </a:r>
              <a:r>
                <a:rPr lang="en-US" altLang="ko-KR" b="1" dirty="0">
                  <a:ln w="190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SJ</a:t>
              </a:r>
              <a:r>
                <a:rPr lang="ko-KR" altLang="en-US" b="1" dirty="0">
                  <a:ln w="190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 </a:t>
              </a:r>
              <a:r>
                <a:rPr lang="en-US" altLang="ko-KR" b="1" dirty="0">
                  <a:ln w="190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Park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578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실내, 사람이(가) 표시된 사진&#10;&#10;자동 생성된 설명">
            <a:extLst>
              <a:ext uri="{FF2B5EF4-FFF2-40B4-BE49-F238E27FC236}">
                <a16:creationId xmlns:a16="http://schemas.microsoft.com/office/drawing/2014/main" id="{8B01DEEF-3911-42B3-859C-DE788AE59D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2" r="1463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339301-D89E-4181-B3A9-9818C9D9BADE}"/>
              </a:ext>
            </a:extLst>
          </p:cNvPr>
          <p:cNvSpPr txBox="1"/>
          <p:nvPr/>
        </p:nvSpPr>
        <p:spPr>
          <a:xfrm>
            <a:off x="3044178" y="1607629"/>
            <a:ext cx="305564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양재튼튼체B" panose="02020603020101020101" pitchFamily="18" charset="-127"/>
                <a:ea typeface="양재튼튼체B" panose="02020603020101020101" pitchFamily="18" charset="-127"/>
              </a:rPr>
              <a:t>□ 목  차 □</a:t>
            </a:r>
            <a:endParaRPr lang="en-US" altLang="ko-KR" sz="36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양재튼튼체B" panose="02020603020101020101" pitchFamily="18" charset="-127"/>
              <a:ea typeface="양재튼튼체B" panose="02020603020101020101" pitchFamily="18" charset="-127"/>
            </a:endParaRPr>
          </a:p>
          <a:p>
            <a:pPr algn="ctr"/>
            <a:endParaRPr lang="en-US" altLang="ko-KR" sz="36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HY그래픽" panose="02030600000101010101" pitchFamily="18" charset="-127"/>
              <a:ea typeface="HY그래픽" panose="02030600000101010101" pitchFamily="18" charset="-127"/>
            </a:endParaRPr>
          </a:p>
          <a:p>
            <a:pPr algn="just"/>
            <a:r>
              <a:rPr lang="ko-KR" altLang="en-US" sz="36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미 디 어 현 황</a:t>
            </a:r>
            <a:endParaRPr lang="en-US" altLang="ko-KR" sz="36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algn="just"/>
            <a:r>
              <a:rPr lang="ko-KR" altLang="en-US" sz="36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타 </a:t>
            </a:r>
            <a:r>
              <a:rPr lang="ko-KR" altLang="en-US" sz="3600" b="1" dirty="0" err="1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킷</a:t>
            </a:r>
            <a:r>
              <a:rPr lang="ko-KR" altLang="en-US" sz="36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3600" b="1" dirty="0" err="1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트</a:t>
            </a:r>
            <a:r>
              <a:rPr lang="ko-KR" altLang="en-US" sz="36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분 석</a:t>
            </a:r>
            <a:endParaRPr lang="en-US" altLang="ko-KR" sz="36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algn="just"/>
            <a:r>
              <a:rPr lang="ko-KR" altLang="en-US" sz="3600" b="1" dirty="0" err="1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스</a:t>
            </a:r>
            <a:r>
              <a:rPr lang="ko-KR" altLang="en-US" sz="36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3600" b="1" dirty="0" err="1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왇</a:t>
            </a:r>
            <a:r>
              <a:rPr lang="ko-KR" altLang="en-US" sz="36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3600" b="1" dirty="0" err="1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트</a:t>
            </a:r>
            <a:r>
              <a:rPr lang="ko-KR" altLang="en-US" sz="36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분 석</a:t>
            </a:r>
            <a:endParaRPr lang="en-US" altLang="ko-KR" sz="36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algn="just"/>
            <a:r>
              <a:rPr lang="ko-KR" altLang="en-US" sz="36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포 피 전 </a:t>
            </a:r>
            <a:r>
              <a:rPr lang="ko-KR" altLang="en-US" sz="3600" b="1" dirty="0" err="1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략</a:t>
            </a:r>
            <a:endParaRPr lang="en-US" altLang="ko-KR" sz="36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algn="just"/>
            <a:r>
              <a:rPr lang="ko-KR" altLang="en-US" sz="36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끝 </a:t>
            </a:r>
            <a:r>
              <a:rPr lang="ko-KR" altLang="en-US" sz="3600" b="1" dirty="0" err="1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맺</a:t>
            </a:r>
            <a:r>
              <a:rPr lang="ko-KR" altLang="en-US" sz="36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으 </a:t>
            </a:r>
            <a:r>
              <a:rPr lang="ko-KR" altLang="en-US" sz="3600" b="1" dirty="0" err="1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며</a:t>
            </a:r>
            <a:endParaRPr lang="en-US" altLang="ko-KR" sz="36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2F54A19-F445-4F8D-81BA-A01315E58687}"/>
              </a:ext>
            </a:extLst>
          </p:cNvPr>
          <p:cNvSpPr/>
          <p:nvPr/>
        </p:nvSpPr>
        <p:spPr>
          <a:xfrm>
            <a:off x="3492137" y="2325189"/>
            <a:ext cx="2211977" cy="45719"/>
          </a:xfrm>
          <a:prstGeom prst="rect">
            <a:avLst/>
          </a:prstGeom>
          <a:solidFill>
            <a:srgbClr val="009A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104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CAC9D49-566F-4E3D-8944-0E383947B523}"/>
              </a:ext>
            </a:extLst>
          </p:cNvPr>
          <p:cNvSpPr/>
          <p:nvPr/>
        </p:nvSpPr>
        <p:spPr>
          <a:xfrm>
            <a:off x="1014548" y="1399628"/>
            <a:ext cx="7114903" cy="4345577"/>
          </a:xfrm>
          <a:prstGeom prst="rect">
            <a:avLst/>
          </a:prstGeom>
          <a:solidFill>
            <a:srgbClr val="262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43EC8A3-2ECE-43B1-A918-6AF9FAC82315}"/>
              </a:ext>
            </a:extLst>
          </p:cNvPr>
          <p:cNvSpPr/>
          <p:nvPr/>
        </p:nvSpPr>
        <p:spPr>
          <a:xfrm>
            <a:off x="1642369" y="2197223"/>
            <a:ext cx="1722268" cy="292963"/>
          </a:xfrm>
          <a:prstGeom prst="rect">
            <a:avLst/>
          </a:prstGeom>
          <a:solidFill>
            <a:srgbClr val="39DB2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76D00A6-3B39-4716-A835-7EC3C5B3F2B4}"/>
              </a:ext>
            </a:extLst>
          </p:cNvPr>
          <p:cNvSpPr/>
          <p:nvPr/>
        </p:nvSpPr>
        <p:spPr>
          <a:xfrm>
            <a:off x="3810000" y="2197222"/>
            <a:ext cx="1722268" cy="292963"/>
          </a:xfrm>
          <a:prstGeom prst="rect">
            <a:avLst/>
          </a:prstGeom>
          <a:solidFill>
            <a:srgbClr val="CE51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D8363D3-9482-4DF3-BCCA-05C80D942EC2}"/>
              </a:ext>
            </a:extLst>
          </p:cNvPr>
          <p:cNvSpPr/>
          <p:nvPr/>
        </p:nvSpPr>
        <p:spPr>
          <a:xfrm>
            <a:off x="5977631" y="2197221"/>
            <a:ext cx="1722268" cy="29296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B5F26E-1BF9-4F42-A1B6-B06FB4BA1702}"/>
              </a:ext>
            </a:extLst>
          </p:cNvPr>
          <p:cNvSpPr txBox="1"/>
          <p:nvPr/>
        </p:nvSpPr>
        <p:spPr>
          <a:xfrm>
            <a:off x="4062018" y="1526761"/>
            <a:ext cx="12618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코딩의 이해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B68AA9-79A2-4D1A-B24E-E95050AA6717}"/>
              </a:ext>
            </a:extLst>
          </p:cNvPr>
          <p:cNvSpPr txBox="1"/>
          <p:nvPr/>
        </p:nvSpPr>
        <p:spPr>
          <a:xfrm>
            <a:off x="2103394" y="2160508"/>
            <a:ext cx="886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분류 </a:t>
            </a:r>
            <a:r>
              <a:rPr lang="en-US" altLang="ko-KR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01</a:t>
            </a:r>
            <a:endParaRPr lang="ko-KR" altLang="en-US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5A4417-1674-4893-A39F-F74B5166B524}"/>
              </a:ext>
            </a:extLst>
          </p:cNvPr>
          <p:cNvSpPr txBox="1"/>
          <p:nvPr/>
        </p:nvSpPr>
        <p:spPr>
          <a:xfrm>
            <a:off x="1642369" y="2623627"/>
            <a:ext cx="174278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필독공지사항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6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방가신입환영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최신연예뉴스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ko-KR" altLang="en-US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4D0BA4F-6074-463B-A80F-5FF3FDE72218}"/>
              </a:ext>
            </a:extLst>
          </p:cNvPr>
          <p:cNvSpPr/>
          <p:nvPr/>
        </p:nvSpPr>
        <p:spPr>
          <a:xfrm>
            <a:off x="1010872" y="1572526"/>
            <a:ext cx="1444567" cy="221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rgbClr val="2623C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지혜로운 정보의 바다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325E81C-EF4B-4BD8-B618-CE5C8267B430}"/>
              </a:ext>
            </a:extLst>
          </p:cNvPr>
          <p:cNvCxnSpPr/>
          <p:nvPr/>
        </p:nvCxnSpPr>
        <p:spPr>
          <a:xfrm>
            <a:off x="1010872" y="1998967"/>
            <a:ext cx="711857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FE4BFEE-D2F6-4D7B-AD24-779384275C06}"/>
              </a:ext>
            </a:extLst>
          </p:cNvPr>
          <p:cNvSpPr txBox="1"/>
          <p:nvPr/>
        </p:nvSpPr>
        <p:spPr>
          <a:xfrm>
            <a:off x="4219298" y="2142020"/>
            <a:ext cx="886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분류 </a:t>
            </a:r>
            <a:r>
              <a:rPr lang="en-US" altLang="ko-KR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02</a:t>
            </a:r>
            <a:endParaRPr lang="ko-KR" altLang="en-US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49F604-EA35-4541-A653-44FDC4757929}"/>
              </a:ext>
            </a:extLst>
          </p:cNvPr>
          <p:cNvSpPr txBox="1"/>
          <p:nvPr/>
        </p:nvSpPr>
        <p:spPr>
          <a:xfrm>
            <a:off x="6403820" y="2155612"/>
            <a:ext cx="886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2623C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분류 </a:t>
            </a:r>
            <a:r>
              <a:rPr lang="en-US" altLang="ko-KR" sz="1600" b="1" dirty="0">
                <a:solidFill>
                  <a:srgbClr val="2623C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03</a:t>
            </a:r>
            <a:endParaRPr lang="ko-KR" altLang="en-US" sz="1600" b="1" dirty="0">
              <a:solidFill>
                <a:srgbClr val="2623C8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AB38BF-7D2D-4C04-9FDF-559FC7F77E4D}"/>
              </a:ext>
            </a:extLst>
          </p:cNvPr>
          <p:cNvSpPr txBox="1"/>
          <p:nvPr/>
        </p:nvSpPr>
        <p:spPr>
          <a:xfrm>
            <a:off x="3698768" y="2623627"/>
            <a:ext cx="174278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사이버킹퀸카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6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독수리타자판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6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필독대학내일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ko-KR" altLang="en-US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293984-C094-44B6-83A7-285E0DB62125}"/>
              </a:ext>
            </a:extLst>
          </p:cNvPr>
          <p:cNvSpPr txBox="1"/>
          <p:nvPr/>
        </p:nvSpPr>
        <p:spPr>
          <a:xfrm>
            <a:off x="5907325" y="2602652"/>
            <a:ext cx="174278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사주운세풀이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6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최신도스게임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6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두산백과사전</a:t>
            </a:r>
            <a:endParaRPr lang="en-US" altLang="ko-KR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ko-KR" altLang="en-US" sz="16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898F386-4AD8-4C46-B161-7BA799EF60B2}"/>
              </a:ext>
            </a:extLst>
          </p:cNvPr>
          <p:cNvSpPr/>
          <p:nvPr/>
        </p:nvSpPr>
        <p:spPr>
          <a:xfrm>
            <a:off x="1852398" y="5443763"/>
            <a:ext cx="948952" cy="213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1E68B50-CA7F-4515-BB29-E8B28AD929D2}"/>
              </a:ext>
            </a:extLst>
          </p:cNvPr>
          <p:cNvSpPr/>
          <p:nvPr/>
        </p:nvSpPr>
        <p:spPr>
          <a:xfrm>
            <a:off x="1794645" y="5416463"/>
            <a:ext cx="662286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b="1" dirty="0">
                <a:solidFill>
                  <a:srgbClr val="2623C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이동(GO, 인덱스) </a:t>
            </a:r>
            <a:r>
              <a:rPr lang="ko-KR" altLang="en-US" sz="9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통화(CALL) 대화(SAY) 쪽지(MM) 프로필(PF) 명령어(CMD) 기타(ETC) 도움말(</a:t>
            </a:r>
            <a:r>
              <a:rPr lang="ko-KR" altLang="en-US" sz="900" b="1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H</a:t>
            </a:r>
            <a:r>
              <a:rPr lang="ko-KR" altLang="en-US" sz="900" b="1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  &gt;&gt;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3F24CEC4-0A01-48E2-BB6A-EFFE4724B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729" y="3313584"/>
            <a:ext cx="147255" cy="23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63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B7761"/>
            </a:gs>
            <a:gs pos="74000">
              <a:srgbClr val="365C42"/>
            </a:gs>
            <a:gs pos="83000">
              <a:srgbClr val="315C3F"/>
            </a:gs>
            <a:gs pos="100000">
              <a:schemeClr val="accent1">
                <a:lumMod val="5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F6A1CCB6-3BA9-406A-B28E-2D40D333AD07}"/>
              </a:ext>
            </a:extLst>
          </p:cNvPr>
          <p:cNvSpPr/>
          <p:nvPr/>
        </p:nvSpPr>
        <p:spPr>
          <a:xfrm rot="10800000">
            <a:off x="5722144" y="269965"/>
            <a:ext cx="3421856" cy="548640"/>
          </a:xfrm>
          <a:prstGeom prst="homePlate">
            <a:avLst/>
          </a:prstGeom>
          <a:solidFill>
            <a:srgbClr val="0000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AB6642-7D40-4686-A059-6AC11EDB4507}"/>
              </a:ext>
            </a:extLst>
          </p:cNvPr>
          <p:cNvSpPr txBox="1"/>
          <p:nvPr/>
        </p:nvSpPr>
        <p:spPr>
          <a:xfrm>
            <a:off x="6035039" y="359619"/>
            <a:ext cx="3122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>
                <a:solidFill>
                  <a:srgbClr val="FFFF00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밀레니얼의</a:t>
            </a:r>
            <a:r>
              <a:rPr lang="ko-KR" altLang="en-US" b="1" dirty="0">
                <a:solidFill>
                  <a:srgbClr val="FFFF00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 미디어 이용 실태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F228B9B-DA17-4B9B-8FF8-D3E044C25C41}"/>
              </a:ext>
            </a:extLst>
          </p:cNvPr>
          <p:cNvGrpSpPr/>
          <p:nvPr/>
        </p:nvGrpSpPr>
        <p:grpSpPr>
          <a:xfrm>
            <a:off x="672687" y="3595221"/>
            <a:ext cx="1393372" cy="1140060"/>
            <a:chOff x="999044" y="4568444"/>
            <a:chExt cx="1393372" cy="1140060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FEC29AB6-0717-41DC-99EE-6F279CC7AE14}"/>
                </a:ext>
              </a:extLst>
            </p:cNvPr>
            <p:cNvSpPr/>
            <p:nvPr/>
          </p:nvSpPr>
          <p:spPr>
            <a:xfrm>
              <a:off x="999044" y="5131786"/>
              <a:ext cx="1393372" cy="576718"/>
            </a:xfrm>
            <a:prstGeom prst="ellipse">
              <a:avLst/>
            </a:prstGeom>
            <a:solidFill>
              <a:srgbClr val="3C76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FE2AB5D-10F2-45C6-A666-156059A51A6B}"/>
                </a:ext>
              </a:extLst>
            </p:cNvPr>
            <p:cNvSpPr txBox="1"/>
            <p:nvPr/>
          </p:nvSpPr>
          <p:spPr>
            <a:xfrm>
              <a:off x="1132114" y="5195125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rgbClr val="FFFF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男學生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6E75995-568C-4DD4-81E5-1BBFE35FDEB1}"/>
                </a:ext>
              </a:extLst>
            </p:cNvPr>
            <p:cNvSpPr txBox="1"/>
            <p:nvPr/>
          </p:nvSpPr>
          <p:spPr>
            <a:xfrm>
              <a:off x="1151350" y="4568444"/>
              <a:ext cx="10887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rgbClr val="FF991D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양재튼튼체B" panose="02020603020101020101" pitchFamily="18" charset="-127"/>
                  <a:ea typeface="양재튼튼체B" panose="02020603020101020101" pitchFamily="18" charset="-127"/>
                </a:rPr>
                <a:t>52.0%</a:t>
              </a:r>
              <a:endParaRPr lang="ko-KR" altLang="en-US" sz="2400" dirty="0">
                <a:solidFill>
                  <a:srgbClr val="FF991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양재튼튼체B" panose="02020603020101020101" pitchFamily="18" charset="-127"/>
                <a:ea typeface="양재튼튼체B" panose="02020603020101020101" pitchFamily="18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E6A4F84-12CA-40C6-ADC6-B2E80E4A13B3}"/>
              </a:ext>
            </a:extLst>
          </p:cNvPr>
          <p:cNvGrpSpPr/>
          <p:nvPr/>
        </p:nvGrpSpPr>
        <p:grpSpPr>
          <a:xfrm>
            <a:off x="7107414" y="3588533"/>
            <a:ext cx="1393372" cy="1140060"/>
            <a:chOff x="999044" y="4568444"/>
            <a:chExt cx="1393372" cy="1140060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6FDDB60D-5B5A-4217-97A3-D6A74227E305}"/>
                </a:ext>
              </a:extLst>
            </p:cNvPr>
            <p:cNvSpPr/>
            <p:nvPr/>
          </p:nvSpPr>
          <p:spPr>
            <a:xfrm>
              <a:off x="999044" y="5131786"/>
              <a:ext cx="1393372" cy="576718"/>
            </a:xfrm>
            <a:prstGeom prst="ellipse">
              <a:avLst/>
            </a:prstGeom>
            <a:solidFill>
              <a:srgbClr val="3C76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9BB07F3-AD73-412C-9E22-097D9291AC9F}"/>
                </a:ext>
              </a:extLst>
            </p:cNvPr>
            <p:cNvSpPr txBox="1"/>
            <p:nvPr/>
          </p:nvSpPr>
          <p:spPr>
            <a:xfrm>
              <a:off x="1132114" y="5195125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rgbClr val="FFFF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女學生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FD68F88-15A7-4D88-AC4A-BA1D0D4003DE}"/>
                </a:ext>
              </a:extLst>
            </p:cNvPr>
            <p:cNvSpPr txBox="1"/>
            <p:nvPr/>
          </p:nvSpPr>
          <p:spPr>
            <a:xfrm>
              <a:off x="1151350" y="4568444"/>
              <a:ext cx="10887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rgbClr val="FF991D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양재튼튼체B" panose="02020603020101020101" pitchFamily="18" charset="-127"/>
                  <a:ea typeface="양재튼튼체B" panose="02020603020101020101" pitchFamily="18" charset="-127"/>
                </a:rPr>
                <a:t>48.0%</a:t>
              </a:r>
              <a:endParaRPr lang="ko-KR" altLang="en-US" sz="2400" dirty="0">
                <a:solidFill>
                  <a:srgbClr val="FF991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양재튼튼체B" panose="02020603020101020101" pitchFamily="18" charset="-127"/>
                <a:ea typeface="양재튼튼체B" panose="02020603020101020101" pitchFamily="18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DCB3A0A-9222-4F32-93A5-12481207C5AD}"/>
              </a:ext>
            </a:extLst>
          </p:cNvPr>
          <p:cNvGrpSpPr/>
          <p:nvPr/>
        </p:nvGrpSpPr>
        <p:grpSpPr>
          <a:xfrm>
            <a:off x="1712907" y="1313860"/>
            <a:ext cx="5747659" cy="3916756"/>
            <a:chOff x="1524000" y="1645921"/>
            <a:chExt cx="6096000" cy="3916756"/>
          </a:xfrm>
        </p:grpSpPr>
        <p:graphicFrame>
          <p:nvGraphicFramePr>
            <p:cNvPr id="11" name="차트 10">
              <a:extLst>
                <a:ext uri="{FF2B5EF4-FFF2-40B4-BE49-F238E27FC236}">
                  <a16:creationId xmlns:a16="http://schemas.microsoft.com/office/drawing/2014/main" id="{066FF919-5149-4EC7-A55F-A1BE259EA08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945309843"/>
                </p:ext>
              </p:extLst>
            </p:nvPr>
          </p:nvGraphicFramePr>
          <p:xfrm>
            <a:off x="1524000" y="1645921"/>
            <a:ext cx="6096000" cy="391675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BBEA782-2003-4EAE-8B98-0E57A6598DD3}"/>
                </a:ext>
              </a:extLst>
            </p:cNvPr>
            <p:cNvGrpSpPr/>
            <p:nvPr/>
          </p:nvGrpSpPr>
          <p:grpSpPr>
            <a:xfrm>
              <a:off x="4184469" y="2622506"/>
              <a:ext cx="775062" cy="2797639"/>
              <a:chOff x="4188823" y="3219986"/>
              <a:chExt cx="775062" cy="279763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B286175D-8211-49B0-9A11-1B63C1414CB2}"/>
                  </a:ext>
                </a:extLst>
              </p:cNvPr>
              <p:cNvSpPr/>
              <p:nvPr/>
            </p:nvSpPr>
            <p:spPr>
              <a:xfrm>
                <a:off x="4188823" y="5582196"/>
                <a:ext cx="766354" cy="435429"/>
              </a:xfrm>
              <a:prstGeom prst="rect">
                <a:avLst/>
              </a:prstGeom>
              <a:gradFill>
                <a:gsLst>
                  <a:gs pos="0">
                    <a:srgbClr val="D2BAE4"/>
                  </a:gs>
                  <a:gs pos="74000">
                    <a:srgbClr val="6E5DA8"/>
                  </a:gs>
                  <a:gs pos="83000">
                    <a:srgbClr val="6E5DA8"/>
                  </a:gs>
                  <a:gs pos="100000">
                    <a:srgbClr val="6E5DA8"/>
                  </a:gs>
                </a:gsLst>
                <a:lin ang="5400000" scaled="1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0170D3A3-501B-440A-9E53-1F6CC745234E}"/>
                  </a:ext>
                </a:extLst>
              </p:cNvPr>
              <p:cNvSpPr/>
              <p:nvPr/>
            </p:nvSpPr>
            <p:spPr>
              <a:xfrm>
                <a:off x="4188823" y="5109754"/>
                <a:ext cx="766354" cy="435429"/>
              </a:xfrm>
              <a:prstGeom prst="rect">
                <a:avLst/>
              </a:prstGeom>
              <a:gradFill>
                <a:gsLst>
                  <a:gs pos="0">
                    <a:srgbClr val="D2BAE4"/>
                  </a:gs>
                  <a:gs pos="74000">
                    <a:srgbClr val="6E5DA8"/>
                  </a:gs>
                  <a:gs pos="83000">
                    <a:srgbClr val="6E5DA8"/>
                  </a:gs>
                  <a:gs pos="100000">
                    <a:srgbClr val="6E5DA8"/>
                  </a:gs>
                </a:gsLst>
                <a:lin ang="5400000" scaled="1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08A2A6A0-738F-40A8-9D7A-7CCB5FF2B475}"/>
                  </a:ext>
                </a:extLst>
              </p:cNvPr>
              <p:cNvSpPr/>
              <p:nvPr/>
            </p:nvSpPr>
            <p:spPr>
              <a:xfrm>
                <a:off x="4188823" y="4637312"/>
                <a:ext cx="766354" cy="435429"/>
              </a:xfrm>
              <a:prstGeom prst="rect">
                <a:avLst/>
              </a:prstGeom>
              <a:gradFill>
                <a:gsLst>
                  <a:gs pos="0">
                    <a:srgbClr val="D2BAE4"/>
                  </a:gs>
                  <a:gs pos="74000">
                    <a:srgbClr val="6E5DA8"/>
                  </a:gs>
                  <a:gs pos="83000">
                    <a:srgbClr val="6E5DA8"/>
                  </a:gs>
                  <a:gs pos="100000">
                    <a:srgbClr val="6E5DA8"/>
                  </a:gs>
                </a:gsLst>
                <a:lin ang="5400000" scaled="1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3D86C7D4-5B66-44BB-B758-A2DBADE758D6}"/>
                  </a:ext>
                </a:extLst>
              </p:cNvPr>
              <p:cNvSpPr/>
              <p:nvPr/>
            </p:nvSpPr>
            <p:spPr>
              <a:xfrm>
                <a:off x="4188823" y="4164870"/>
                <a:ext cx="766354" cy="435429"/>
              </a:xfrm>
              <a:prstGeom prst="rect">
                <a:avLst/>
              </a:prstGeom>
              <a:gradFill>
                <a:gsLst>
                  <a:gs pos="0">
                    <a:srgbClr val="D2BAE4"/>
                  </a:gs>
                  <a:gs pos="74000">
                    <a:srgbClr val="6E5DA8"/>
                  </a:gs>
                  <a:gs pos="83000">
                    <a:srgbClr val="6E5DA8"/>
                  </a:gs>
                  <a:gs pos="100000">
                    <a:srgbClr val="6E5DA8"/>
                  </a:gs>
                </a:gsLst>
                <a:lin ang="5400000" scaled="1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1E3CE6D6-F175-46A6-BFE0-790665EF7FD4}"/>
                  </a:ext>
                </a:extLst>
              </p:cNvPr>
              <p:cNvSpPr/>
              <p:nvPr/>
            </p:nvSpPr>
            <p:spPr>
              <a:xfrm>
                <a:off x="4188823" y="3692428"/>
                <a:ext cx="766354" cy="435429"/>
              </a:xfrm>
              <a:prstGeom prst="rect">
                <a:avLst/>
              </a:prstGeom>
              <a:gradFill>
                <a:gsLst>
                  <a:gs pos="0">
                    <a:srgbClr val="D2BAE4"/>
                  </a:gs>
                  <a:gs pos="74000">
                    <a:srgbClr val="6E5DA8"/>
                  </a:gs>
                  <a:gs pos="83000">
                    <a:srgbClr val="6E5DA8"/>
                  </a:gs>
                  <a:gs pos="100000">
                    <a:srgbClr val="6E5DA8"/>
                  </a:gs>
                </a:gsLst>
                <a:lin ang="5400000" scaled="1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2A96AF99-3F81-4CC3-867A-10784913B211}"/>
                  </a:ext>
                </a:extLst>
              </p:cNvPr>
              <p:cNvSpPr/>
              <p:nvPr/>
            </p:nvSpPr>
            <p:spPr>
              <a:xfrm>
                <a:off x="4197531" y="3219986"/>
                <a:ext cx="766354" cy="435429"/>
              </a:xfrm>
              <a:prstGeom prst="rect">
                <a:avLst/>
              </a:prstGeom>
              <a:gradFill>
                <a:gsLst>
                  <a:gs pos="0">
                    <a:srgbClr val="D2BAE4"/>
                  </a:gs>
                  <a:gs pos="74000">
                    <a:srgbClr val="6E5DA8"/>
                  </a:gs>
                  <a:gs pos="83000">
                    <a:srgbClr val="6E5DA8"/>
                  </a:gs>
                  <a:gs pos="100000">
                    <a:srgbClr val="6E5DA8"/>
                  </a:gs>
                </a:gsLst>
                <a:lin ang="5400000" scaled="1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BA63D49-99BC-4865-8466-86C697648BD0}"/>
                </a:ext>
              </a:extLst>
            </p:cNvPr>
            <p:cNvSpPr/>
            <p:nvPr/>
          </p:nvSpPr>
          <p:spPr>
            <a:xfrm>
              <a:off x="4193177" y="2150064"/>
              <a:ext cx="766354" cy="435429"/>
            </a:xfrm>
            <a:prstGeom prst="rect">
              <a:avLst/>
            </a:prstGeom>
            <a:gradFill>
              <a:gsLst>
                <a:gs pos="0">
                  <a:srgbClr val="D2BAE4"/>
                </a:gs>
                <a:gs pos="74000">
                  <a:srgbClr val="6E5DA8"/>
                </a:gs>
                <a:gs pos="83000">
                  <a:srgbClr val="6E5DA8"/>
                </a:gs>
                <a:gs pos="100000">
                  <a:srgbClr val="6E5DA8"/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284F4085-D0E2-4317-B219-4349DC8CD4AE}"/>
              </a:ext>
            </a:extLst>
          </p:cNvPr>
          <p:cNvSpPr txBox="1"/>
          <p:nvPr/>
        </p:nvSpPr>
        <p:spPr>
          <a:xfrm>
            <a:off x="672687" y="5474415"/>
            <a:ext cx="79383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男女 대학생 모두 브라운관에서 탈피한</a:t>
            </a:r>
            <a:r>
              <a:rPr lang="en-US" altLang="ko-KR" sz="2000" dirty="0">
                <a:solidFill>
                  <a:schemeClr val="bg1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 </a:t>
            </a:r>
            <a:r>
              <a:rPr lang="ko-KR" altLang="en-US" sz="2000" dirty="0">
                <a:solidFill>
                  <a:srgbClr val="FFFF00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영상 콘텐츠 플</a:t>
            </a:r>
            <a:r>
              <a:rPr lang="en-US" altLang="ko-KR" sz="2000" dirty="0">
                <a:solidFill>
                  <a:srgbClr val="FFFF00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-</a:t>
            </a:r>
            <a:r>
              <a:rPr lang="ko-KR" altLang="en-US" sz="2000" dirty="0" err="1">
                <a:solidFill>
                  <a:srgbClr val="FFFF00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렛폼</a:t>
            </a:r>
            <a:r>
              <a:rPr lang="ko-KR" altLang="en-US" sz="2000" dirty="0">
                <a:solidFill>
                  <a:schemeClr val="bg1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 선호</a:t>
            </a:r>
            <a:endParaRPr lang="en-US" altLang="ko-KR" sz="2000" dirty="0">
              <a:solidFill>
                <a:schemeClr val="bg1"/>
              </a:solidFill>
              <a:latin typeface="HY그래픽" panose="02030600000101010101" pitchFamily="18" charset="-127"/>
              <a:ea typeface="HY그래픽" panose="02030600000101010101" pitchFamily="18" charset="-127"/>
            </a:endParaRPr>
          </a:p>
          <a:p>
            <a:pPr algn="ctr"/>
            <a:r>
              <a:rPr lang="en-US" altLang="ko-KR" sz="2000" i="1" u="sng" dirty="0">
                <a:solidFill>
                  <a:srgbClr val="B85AD2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“</a:t>
            </a:r>
            <a:r>
              <a:rPr lang="ko-KR" altLang="en-US" sz="2000" i="1" u="sng" dirty="0" err="1">
                <a:solidFill>
                  <a:srgbClr val="B85AD2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밀레니얼</a:t>
            </a:r>
            <a:r>
              <a:rPr lang="ko-KR" altLang="en-US" sz="2000" i="1" u="sng" dirty="0">
                <a:solidFill>
                  <a:srgbClr val="B85AD2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 세대의 반란</a:t>
            </a:r>
            <a:r>
              <a:rPr lang="en-US" altLang="ko-KR" sz="2000" i="1" u="sng" dirty="0">
                <a:solidFill>
                  <a:srgbClr val="B85AD2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! </a:t>
            </a:r>
            <a:r>
              <a:rPr lang="ko-KR" altLang="en-US" sz="2000" i="1" u="sng" dirty="0">
                <a:solidFill>
                  <a:srgbClr val="B85AD2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난 유튜브가 좋아요</a:t>
            </a:r>
            <a:r>
              <a:rPr lang="en-US" altLang="ko-KR" sz="2000" i="1" u="sng" dirty="0">
                <a:solidFill>
                  <a:srgbClr val="B85AD2"/>
                </a:solidFill>
                <a:latin typeface="HY그래픽" panose="02030600000101010101" pitchFamily="18" charset="-127"/>
                <a:ea typeface="HY그래픽" panose="02030600000101010101" pitchFamily="18" charset="-127"/>
              </a:rPr>
              <a:t>…”</a:t>
            </a:r>
            <a:endParaRPr lang="ko-KR" altLang="en-US" sz="2000" i="1" u="sng" dirty="0">
              <a:solidFill>
                <a:srgbClr val="B85AD2"/>
              </a:solidFill>
              <a:latin typeface="HY그래픽" panose="02030600000101010101" pitchFamily="18" charset="-127"/>
              <a:ea typeface="HY그래픽" panose="02030600000101010101" pitchFamily="18" charset="-127"/>
            </a:endParaRPr>
          </a:p>
        </p:txBody>
      </p:sp>
      <p:pic>
        <p:nvPicPr>
          <p:cNvPr id="2054" name="Picture 6" descr="90ëë ê°ìì ëí ì´ë¯¸ì§ ê²ìê²°ê³¼">
            <a:extLst>
              <a:ext uri="{FF2B5EF4-FFF2-40B4-BE49-F238E27FC236}">
                <a16:creationId xmlns:a16="http://schemas.microsoft.com/office/drawing/2014/main" id="{8A0739A8-0D8A-4F49-8A64-35130CF3B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501" y="1981855"/>
            <a:ext cx="1985745" cy="1417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90ëë ê°ìì ëí ì´ë¯¸ì§ ê²ìê²°ê³¼">
            <a:extLst>
              <a:ext uri="{FF2B5EF4-FFF2-40B4-BE49-F238E27FC236}">
                <a16:creationId xmlns:a16="http://schemas.microsoft.com/office/drawing/2014/main" id="{5157893D-DDC4-4818-B468-C2F150ED5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763" y="1988728"/>
            <a:ext cx="1975560" cy="141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9" name="TextBox 2048">
            <a:extLst>
              <a:ext uri="{FF2B5EF4-FFF2-40B4-BE49-F238E27FC236}">
                <a16:creationId xmlns:a16="http://schemas.microsoft.com/office/drawing/2014/main" id="{BF0D5390-3892-4CD6-9229-F03588C5E4BC}"/>
              </a:ext>
            </a:extLst>
          </p:cNvPr>
          <p:cNvSpPr txBox="1"/>
          <p:nvPr/>
        </p:nvSpPr>
        <p:spPr>
          <a:xfrm>
            <a:off x="2804168" y="3995547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MD아롱체" panose="02020603020101020101" pitchFamily="18" charset="-127"/>
                <a:ea typeface="MD아롱체" panose="02020603020101020101" pitchFamily="18" charset="-127"/>
              </a:rPr>
              <a:t>유튜브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B156055-BEA6-4FBC-AC3C-7A26FB4A4790}"/>
              </a:ext>
            </a:extLst>
          </p:cNvPr>
          <p:cNvSpPr txBox="1"/>
          <p:nvPr/>
        </p:nvSpPr>
        <p:spPr>
          <a:xfrm>
            <a:off x="5553141" y="3486092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MD아롱체" panose="02020603020101020101" pitchFamily="18" charset="-127"/>
                <a:ea typeface="MD아롱체" panose="02020603020101020101" pitchFamily="18" charset="-127"/>
              </a:rPr>
              <a:t>유튜브</a:t>
            </a:r>
          </a:p>
        </p:txBody>
      </p:sp>
    </p:spTree>
    <p:extLst>
      <p:ext uri="{BB962C8B-B14F-4D97-AF65-F5344CB8AC3E}">
        <p14:creationId xmlns:p14="http://schemas.microsoft.com/office/powerpoint/2010/main" val="1058952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>
            <a:extLst>
              <a:ext uri="{FF2B5EF4-FFF2-40B4-BE49-F238E27FC236}">
                <a16:creationId xmlns:a16="http://schemas.microsoft.com/office/drawing/2014/main" id="{8E868E48-BE9E-48E6-A281-539C15AD21D6}"/>
              </a:ext>
            </a:extLst>
          </p:cNvPr>
          <p:cNvGrpSpPr/>
          <p:nvPr/>
        </p:nvGrpSpPr>
        <p:grpSpPr>
          <a:xfrm>
            <a:off x="96486" y="129016"/>
            <a:ext cx="9047514" cy="6439834"/>
            <a:chOff x="180982" y="436552"/>
            <a:chExt cx="9047514" cy="6439834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F5D4262-3645-4CBF-A9D1-95A841570E12}"/>
                </a:ext>
              </a:extLst>
            </p:cNvPr>
            <p:cNvSpPr/>
            <p:nvPr/>
          </p:nvSpPr>
          <p:spPr>
            <a:xfrm>
              <a:off x="554704" y="855406"/>
              <a:ext cx="6748697" cy="5256326"/>
            </a:xfrm>
            <a:prstGeom prst="rect">
              <a:avLst/>
            </a:prstGeom>
            <a:solidFill>
              <a:srgbClr val="E1B1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0D1C10B5-8A1C-407D-BCDC-8E6378ABD971}"/>
                </a:ext>
              </a:extLst>
            </p:cNvPr>
            <p:cNvGrpSpPr/>
            <p:nvPr/>
          </p:nvGrpSpPr>
          <p:grpSpPr>
            <a:xfrm>
              <a:off x="180982" y="436552"/>
              <a:ext cx="9047514" cy="6439834"/>
              <a:chOff x="180982" y="436552"/>
              <a:chExt cx="9047514" cy="6439834"/>
            </a:xfrm>
          </p:grpSpPr>
          <p:pic>
            <p:nvPicPr>
              <p:cNvPr id="11268" name="Picture 4" descr="ëìì°¸ì¹ ê´ê³ ì ëí ì´ë¯¸ì§ ê²ìê²°ê³¼">
                <a:extLst>
                  <a:ext uri="{FF2B5EF4-FFF2-40B4-BE49-F238E27FC236}">
                    <a16:creationId xmlns:a16="http://schemas.microsoft.com/office/drawing/2014/main" id="{21CD2D02-7C90-4A57-8A09-477D990B11F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426" t="7282" r="38616" b="8664"/>
              <a:stretch/>
            </p:blipFill>
            <p:spPr bwMode="auto">
              <a:xfrm>
                <a:off x="3077166" y="1308180"/>
                <a:ext cx="3882407" cy="43507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" name="그림 5" descr="실내, 오븐, 전자레인지, 앉아있는이(가) 표시된 사진&#10;&#10;자동 생성된 설명">
                <a:extLst>
                  <a:ext uri="{FF2B5EF4-FFF2-40B4-BE49-F238E27FC236}">
                    <a16:creationId xmlns:a16="http://schemas.microsoft.com/office/drawing/2014/main" id="{B3395123-6DB7-4514-A147-7276673C92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121" t="6680" r="7119" b="1764"/>
              <a:stretch/>
            </p:blipFill>
            <p:spPr>
              <a:xfrm>
                <a:off x="180982" y="436552"/>
                <a:ext cx="9047514" cy="6439834"/>
              </a:xfrm>
              <a:prstGeom prst="rect">
                <a:avLst/>
              </a:prstGeom>
            </p:spPr>
          </p:pic>
        </p:grpSp>
        <p:sp>
          <p:nvSpPr>
            <p:cNvPr id="34" name="폭발: 14pt 33">
              <a:extLst>
                <a:ext uri="{FF2B5EF4-FFF2-40B4-BE49-F238E27FC236}">
                  <a16:creationId xmlns:a16="http://schemas.microsoft.com/office/drawing/2014/main" id="{ADCAF10F-C115-44AB-B4EE-8753D368213C}"/>
                </a:ext>
              </a:extLst>
            </p:cNvPr>
            <p:cNvSpPr/>
            <p:nvPr/>
          </p:nvSpPr>
          <p:spPr>
            <a:xfrm>
              <a:off x="938023" y="883313"/>
              <a:ext cx="1609246" cy="1355936"/>
            </a:xfrm>
            <a:prstGeom prst="irregularSeal2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80CF5165-473B-4F76-A2D2-3295CAAFB499}"/>
                </a:ext>
              </a:extLst>
            </p:cNvPr>
            <p:cNvGrpSpPr/>
            <p:nvPr/>
          </p:nvGrpSpPr>
          <p:grpSpPr>
            <a:xfrm>
              <a:off x="1177118" y="1144165"/>
              <a:ext cx="3800293" cy="1089567"/>
              <a:chOff x="4611904" y="658927"/>
              <a:chExt cx="3800293" cy="108956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DD89952-7A24-4857-B20E-72D5908253BB}"/>
                  </a:ext>
                </a:extLst>
              </p:cNvPr>
              <p:cNvSpPr txBox="1"/>
              <p:nvPr/>
            </p:nvSpPr>
            <p:spPr>
              <a:xfrm>
                <a:off x="5446320" y="794387"/>
                <a:ext cx="2965877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b="1" dirty="0" err="1">
                    <a:ln w="19050">
                      <a:solidFill>
                        <a:srgbClr val="8802BA"/>
                      </a:solidFill>
                    </a:ln>
                    <a:solidFill>
                      <a:srgbClr val="FFFF00"/>
                    </a:solidFill>
                    <a:latin typeface="한컴 바겐세일 B" panose="02020603020101020101" pitchFamily="18" charset="-127"/>
                    <a:ea typeface="한컴 바겐세일 B" panose="02020603020101020101" pitchFamily="18" charset="-127"/>
                  </a:rPr>
                  <a:t>밀레니얼을</a:t>
                </a:r>
                <a:r>
                  <a:rPr lang="ko-KR" altLang="en-US" sz="2400" b="1" dirty="0">
                    <a:ln w="19050">
                      <a:solidFill>
                        <a:srgbClr val="8802BA"/>
                      </a:solidFill>
                    </a:ln>
                    <a:solidFill>
                      <a:srgbClr val="FFFF00"/>
                    </a:solidFill>
                    <a:latin typeface="한컴 바겐세일 B" panose="02020603020101020101" pitchFamily="18" charset="-127"/>
                    <a:ea typeface="한컴 바겐세일 B" panose="02020603020101020101" pitchFamily="18" charset="-127"/>
                  </a:rPr>
                  <a:t> 웃고 울렸던</a:t>
                </a:r>
                <a:endParaRPr lang="en-US" altLang="ko-KR" sz="2400" b="1" dirty="0">
                  <a:ln w="19050">
                    <a:solidFill>
                      <a:srgbClr val="8802BA"/>
                    </a:solidFill>
                  </a:ln>
                  <a:solidFill>
                    <a:srgbClr val="FFFF00"/>
                  </a:solidFill>
                  <a:latin typeface="한컴 바겐세일 B" panose="02020603020101020101" pitchFamily="18" charset="-127"/>
                  <a:ea typeface="한컴 바겐세일 B" panose="02020603020101020101" pitchFamily="18" charset="-127"/>
                </a:endParaRPr>
              </a:p>
              <a:p>
                <a:r>
                  <a:rPr lang="en-US" altLang="ko-KR" sz="2400" b="1" dirty="0">
                    <a:ln w="19050">
                      <a:solidFill>
                        <a:srgbClr val="8802BA"/>
                      </a:solidFill>
                    </a:ln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2019</a:t>
                </a:r>
                <a:r>
                  <a:rPr lang="ko-KR" altLang="en-US" sz="2400" b="1" dirty="0">
                    <a:ln w="19050">
                      <a:solidFill>
                        <a:srgbClr val="8802BA"/>
                      </a:solidFill>
                    </a:ln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년 </a:t>
                </a:r>
                <a:r>
                  <a:rPr lang="ko-KR" altLang="en-US" sz="3200" b="1" dirty="0">
                    <a:ln w="19050">
                      <a:solidFill>
                        <a:schemeClr val="bg1"/>
                      </a:solidFill>
                    </a:ln>
                    <a:solidFill>
                      <a:srgbClr val="3C7673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캡</a:t>
                </a:r>
                <a:r>
                  <a:rPr lang="ko-KR" altLang="en-US" sz="2400" b="1" dirty="0">
                    <a:ln w="19050">
                      <a:solidFill>
                        <a:srgbClr val="8802BA"/>
                      </a:solidFill>
                    </a:ln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 광고는</a:t>
                </a:r>
                <a:r>
                  <a:rPr lang="en-US" altLang="ko-KR" sz="2400" b="1" dirty="0">
                    <a:ln w="19050">
                      <a:solidFill>
                        <a:srgbClr val="8802BA"/>
                      </a:solidFill>
                    </a:ln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?</a:t>
                </a:r>
                <a:endParaRPr lang="ko-KR" altLang="en-US" sz="2400" b="1" dirty="0">
                  <a:ln w="19050">
                    <a:solidFill>
                      <a:srgbClr val="8802BA"/>
                    </a:solidFill>
                  </a:ln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B98418-50A7-46FE-AF0C-1776E4D45C63}"/>
                  </a:ext>
                </a:extLst>
              </p:cNvPr>
              <p:cNvSpPr txBox="1"/>
              <p:nvPr/>
            </p:nvSpPr>
            <p:spPr>
              <a:xfrm>
                <a:off x="4611904" y="658927"/>
                <a:ext cx="957336" cy="949335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SlantUp">
                  <a:avLst/>
                </a:prstTxWarp>
                <a:spAutoFit/>
              </a:bodyPr>
              <a:lstStyle/>
              <a:p>
                <a:r>
                  <a:rPr lang="ko-KR" altLang="en-US" sz="4400" dirty="0">
                    <a:ln w="15875">
                      <a:solidFill>
                        <a:schemeClr val="tx1"/>
                      </a:solidFill>
                    </a:ln>
                    <a:solidFill>
                      <a:schemeClr val="bg1"/>
                    </a:solidFill>
                    <a:latin typeface="HY울릉도B" panose="02030600000101010101" pitchFamily="18" charset="-127"/>
                    <a:ea typeface="HY울릉도B" panose="02030600000101010101" pitchFamily="18" charset="-127"/>
                  </a:rPr>
                  <a:t>궁금하다</a:t>
                </a:r>
                <a:endParaRPr lang="en-US" altLang="ko-KR" sz="4400" dirty="0">
                  <a:ln w="158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endParaRPr>
              </a:p>
              <a:p>
                <a:r>
                  <a:rPr lang="ko-KR" altLang="en-US" sz="4400" dirty="0">
                    <a:ln w="15875">
                      <a:solidFill>
                        <a:schemeClr val="tx1"/>
                      </a:solidFill>
                    </a:ln>
                    <a:solidFill>
                      <a:schemeClr val="bg1"/>
                    </a:solidFill>
                    <a:latin typeface="HY울릉도B" panose="02030600000101010101" pitchFamily="18" charset="-127"/>
                    <a:ea typeface="HY울릉도B" panose="02030600000101010101" pitchFamily="18" charset="-127"/>
                  </a:rPr>
                  <a:t>궁금해</a:t>
                </a:r>
                <a:r>
                  <a:rPr lang="en-US" altLang="ko-KR" sz="4400" dirty="0">
                    <a:ln w="15875">
                      <a:solidFill>
                        <a:schemeClr val="tx1"/>
                      </a:solidFill>
                    </a:ln>
                    <a:solidFill>
                      <a:schemeClr val="bg1"/>
                    </a:solidFill>
                    <a:latin typeface="HY울릉도B" panose="02030600000101010101" pitchFamily="18" charset="-127"/>
                    <a:ea typeface="HY울릉도B" panose="02030600000101010101" pitchFamily="18" charset="-127"/>
                  </a:rPr>
                  <a:t>!</a:t>
                </a:r>
                <a:endParaRPr lang="ko-KR" altLang="en-US" sz="4400" dirty="0">
                  <a:ln w="158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endParaRPr>
              </a:p>
            </p:txBody>
          </p:sp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C37CAFD-FA4C-4380-96CE-1522F758EEDD}"/>
              </a:ext>
            </a:extLst>
          </p:cNvPr>
          <p:cNvGrpSpPr/>
          <p:nvPr/>
        </p:nvGrpSpPr>
        <p:grpSpPr>
          <a:xfrm>
            <a:off x="1066998" y="3348933"/>
            <a:ext cx="5422399" cy="1839809"/>
            <a:chOff x="2017297" y="2599668"/>
            <a:chExt cx="5422399" cy="1839809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B069023-C7D8-4624-A0F0-5A506FE1ACC6}"/>
                </a:ext>
              </a:extLst>
            </p:cNvPr>
            <p:cNvGrpSpPr/>
            <p:nvPr/>
          </p:nvGrpSpPr>
          <p:grpSpPr>
            <a:xfrm>
              <a:off x="2017297" y="3777143"/>
              <a:ext cx="5422399" cy="662334"/>
              <a:chOff x="3333626" y="2433880"/>
              <a:chExt cx="5422399" cy="662334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34EC609-5B59-40BA-96F0-900A4EAE5CC0}"/>
                  </a:ext>
                </a:extLst>
              </p:cNvPr>
              <p:cNvSpPr txBox="1"/>
              <p:nvPr/>
            </p:nvSpPr>
            <p:spPr>
              <a:xfrm>
                <a:off x="3333626" y="2521820"/>
                <a:ext cx="18473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2800" dirty="0">
                  <a:ln>
                    <a:solidFill>
                      <a:srgbClr val="8802BA"/>
                    </a:solidFill>
                  </a:ln>
                  <a:solidFill>
                    <a:schemeClr val="bg1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endParaRPr>
              </a:p>
            </p:txBody>
          </p:sp>
          <p:sp>
            <p:nvSpPr>
              <p:cNvPr id="18" name="사각형: 둥근 모서리 17">
                <a:extLst>
                  <a:ext uri="{FF2B5EF4-FFF2-40B4-BE49-F238E27FC236}">
                    <a16:creationId xmlns:a16="http://schemas.microsoft.com/office/drawing/2014/main" id="{1BA1EE89-D5BE-490F-B594-8B0208511DD6}"/>
                  </a:ext>
                </a:extLst>
              </p:cNvPr>
              <p:cNvSpPr/>
              <p:nvPr/>
            </p:nvSpPr>
            <p:spPr>
              <a:xfrm>
                <a:off x="5198206" y="2449883"/>
                <a:ext cx="646331" cy="646331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8575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D0AA88D5-A265-4101-8A42-D54FF603FC91}"/>
                  </a:ext>
                </a:extLst>
              </p:cNvPr>
              <p:cNvSpPr/>
              <p:nvPr/>
            </p:nvSpPr>
            <p:spPr>
              <a:xfrm rot="20749929">
                <a:off x="5894018" y="2437789"/>
                <a:ext cx="646331" cy="646331"/>
              </a:xfrm>
              <a:prstGeom prst="roundRect">
                <a:avLst/>
              </a:prstGeom>
              <a:solidFill>
                <a:srgbClr val="FFCDCD"/>
              </a:solidFill>
              <a:ln w="28575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DC5781C3-281F-4807-9057-61042394BCCE}"/>
                  </a:ext>
                </a:extLst>
              </p:cNvPr>
              <p:cNvSpPr/>
              <p:nvPr/>
            </p:nvSpPr>
            <p:spPr>
              <a:xfrm>
                <a:off x="6589830" y="2437789"/>
                <a:ext cx="646331" cy="646331"/>
              </a:xfrm>
              <a:prstGeom prst="roundRect">
                <a:avLst/>
              </a:prstGeom>
              <a:solidFill>
                <a:srgbClr val="92D050"/>
              </a:solidFill>
              <a:ln w="28575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사각형: 둥근 모서리 20">
                <a:extLst>
                  <a:ext uri="{FF2B5EF4-FFF2-40B4-BE49-F238E27FC236}">
                    <a16:creationId xmlns:a16="http://schemas.microsoft.com/office/drawing/2014/main" id="{97A71D28-6111-473F-A9E1-DF7A2BDC058E}"/>
                  </a:ext>
                </a:extLst>
              </p:cNvPr>
              <p:cNvSpPr/>
              <p:nvPr/>
            </p:nvSpPr>
            <p:spPr>
              <a:xfrm>
                <a:off x="7285642" y="2433880"/>
                <a:ext cx="646331" cy="646331"/>
              </a:xfrm>
              <a:prstGeom prst="roundRect">
                <a:avLst/>
              </a:prstGeom>
              <a:solidFill>
                <a:srgbClr val="74EDDC"/>
              </a:solidFill>
              <a:ln w="28575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54C3ECA-E732-480D-BFAB-C990B206F5E4}"/>
                  </a:ext>
                </a:extLst>
              </p:cNvPr>
              <p:cNvSpPr txBox="1"/>
              <p:nvPr/>
            </p:nvSpPr>
            <p:spPr>
              <a:xfrm>
                <a:off x="5267979" y="2464657"/>
                <a:ext cx="465192" cy="584775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solidFill>
                      <a:schemeClr val="accent1"/>
                    </a:solidFill>
                    <a:latin typeface="휴먼매직체" panose="02030504000101010101" pitchFamily="18" charset="-127"/>
                    <a:ea typeface="휴먼매직체" panose="02030504000101010101" pitchFamily="18" charset="-127"/>
                  </a:rPr>
                  <a:t>동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6EBCB51-752F-4417-AEB8-FE5C3B4DE12E}"/>
                  </a:ext>
                </a:extLst>
              </p:cNvPr>
              <p:cNvSpPr txBox="1"/>
              <p:nvPr/>
            </p:nvSpPr>
            <p:spPr>
              <a:xfrm>
                <a:off x="5943499" y="2451298"/>
                <a:ext cx="513282" cy="584775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solidFill>
                      <a:schemeClr val="accent1"/>
                    </a:solidFill>
                    <a:latin typeface="휴먼매직체" panose="02030504000101010101" pitchFamily="18" charset="-127"/>
                    <a:ea typeface="휴먼매직체" panose="02030504000101010101" pitchFamily="18" charset="-127"/>
                  </a:rPr>
                  <a:t>원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E078BE0-FA2B-483A-93B0-8B3CBA5D0945}"/>
                  </a:ext>
                </a:extLst>
              </p:cNvPr>
              <p:cNvSpPr txBox="1"/>
              <p:nvPr/>
            </p:nvSpPr>
            <p:spPr>
              <a:xfrm>
                <a:off x="6645564" y="2468716"/>
                <a:ext cx="551754" cy="584775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solidFill>
                      <a:schemeClr val="accent1"/>
                    </a:solidFill>
                    <a:latin typeface="휴먼매직체" panose="02030504000101010101" pitchFamily="18" charset="-127"/>
                    <a:ea typeface="휴먼매직체" panose="02030504000101010101" pitchFamily="18" charset="-127"/>
                  </a:rPr>
                  <a:t>참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58A48CB-6192-4D53-92C1-3D4200E37E49}"/>
                  </a:ext>
                </a:extLst>
              </p:cNvPr>
              <p:cNvSpPr txBox="1"/>
              <p:nvPr/>
            </p:nvSpPr>
            <p:spPr>
              <a:xfrm>
                <a:off x="7315806" y="2494434"/>
                <a:ext cx="500458" cy="584775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>
                    <a:solidFill>
                      <a:schemeClr val="accent1"/>
                    </a:solidFill>
                    <a:latin typeface="휴먼매직체" panose="02030504000101010101" pitchFamily="18" charset="-127"/>
                    <a:ea typeface="휴먼매직체" panose="02030504000101010101" pitchFamily="18" charset="-127"/>
                  </a:rPr>
                  <a:t>치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1F0C0C3-045D-408E-8763-84D3077F3E9C}"/>
                  </a:ext>
                </a:extLst>
              </p:cNvPr>
              <p:cNvSpPr txBox="1"/>
              <p:nvPr/>
            </p:nvSpPr>
            <p:spPr>
              <a:xfrm>
                <a:off x="7981454" y="2530271"/>
                <a:ext cx="77457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dirty="0">
                    <a:ln>
                      <a:solidFill>
                        <a:srgbClr val="8802BA"/>
                      </a:solidFill>
                    </a:ln>
                    <a:solidFill>
                      <a:schemeClr val="bg1"/>
                    </a:solidFill>
                    <a:latin typeface="휴먼모음T" panose="02030504000101010101" pitchFamily="18" charset="-127"/>
                    <a:ea typeface="휴먼모음T" panose="02030504000101010101" pitchFamily="18" charset="-127"/>
                  </a:rPr>
                  <a:t>선전</a:t>
                </a:r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53267EC9-E0D0-4981-A5C5-869360966050}"/>
                </a:ext>
              </a:extLst>
            </p:cNvPr>
            <p:cNvGrpSpPr/>
            <p:nvPr/>
          </p:nvGrpSpPr>
          <p:grpSpPr>
            <a:xfrm>
              <a:off x="3468880" y="2606401"/>
              <a:ext cx="1310640" cy="453517"/>
              <a:chOff x="766354" y="2142408"/>
              <a:chExt cx="1310640" cy="453517"/>
            </a:xfrm>
          </p:grpSpPr>
          <p:sp>
            <p:nvSpPr>
              <p:cNvPr id="15" name="순서도: 데이터 14">
                <a:extLst>
                  <a:ext uri="{FF2B5EF4-FFF2-40B4-BE49-F238E27FC236}">
                    <a16:creationId xmlns:a16="http://schemas.microsoft.com/office/drawing/2014/main" id="{C25CA9B5-4F3B-4C0C-AE6C-838F0A1988B8}"/>
                  </a:ext>
                </a:extLst>
              </p:cNvPr>
              <p:cNvSpPr/>
              <p:nvPr/>
            </p:nvSpPr>
            <p:spPr>
              <a:xfrm rot="21145340">
                <a:off x="840377" y="2165204"/>
                <a:ext cx="1236617" cy="430721"/>
              </a:xfrm>
              <a:prstGeom prst="flowChartInputOutpu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순서도: 데이터 15">
                <a:extLst>
                  <a:ext uri="{FF2B5EF4-FFF2-40B4-BE49-F238E27FC236}">
                    <a16:creationId xmlns:a16="http://schemas.microsoft.com/office/drawing/2014/main" id="{1DA50E14-ED80-481A-9A12-167503DDDCB1}"/>
                  </a:ext>
                </a:extLst>
              </p:cNvPr>
              <p:cNvSpPr/>
              <p:nvPr/>
            </p:nvSpPr>
            <p:spPr>
              <a:xfrm rot="21145340">
                <a:off x="766354" y="2142408"/>
                <a:ext cx="1236617" cy="430721"/>
              </a:xfrm>
              <a:prstGeom prst="flowChartInputOutput">
                <a:avLst/>
              </a:prstGeom>
              <a:solidFill>
                <a:srgbClr val="B0011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C1B9EFA-FCC7-4F28-83CC-F9BF73E236A9}"/>
                </a:ext>
              </a:extLst>
            </p:cNvPr>
            <p:cNvSpPr txBox="1"/>
            <p:nvPr/>
          </p:nvSpPr>
          <p:spPr>
            <a:xfrm rot="21146996">
              <a:off x="3768835" y="2599668"/>
              <a:ext cx="6367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모델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0BC5763-B0C8-4DE0-9027-F6F47D38DB15}"/>
                </a:ext>
              </a:extLst>
            </p:cNvPr>
            <p:cNvSpPr txBox="1"/>
            <p:nvPr/>
          </p:nvSpPr>
          <p:spPr>
            <a:xfrm>
              <a:off x="3825932" y="3100577"/>
              <a:ext cx="333456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>
                  <a:ln w="15875">
                    <a:solidFill>
                      <a:srgbClr val="000370"/>
                    </a:solidFill>
                  </a:ln>
                  <a:solidFill>
                    <a:srgbClr val="74EDDC"/>
                  </a:solidFill>
                  <a:latin typeface="휴먼굵은팸체" panose="02010804000101010101" pitchFamily="2" charset="-127"/>
                  <a:ea typeface="휴먼굵은팸체" panose="02010804000101010101" pitchFamily="2" charset="-127"/>
                </a:rPr>
                <a:t>톱 </a:t>
              </a:r>
              <a:r>
                <a:rPr lang="ko-KR" altLang="en-US" sz="4000" dirty="0" err="1">
                  <a:ln w="15875">
                    <a:solidFill>
                      <a:srgbClr val="000370"/>
                    </a:solidFill>
                  </a:ln>
                  <a:solidFill>
                    <a:srgbClr val="74EDDC"/>
                  </a:solidFill>
                  <a:latin typeface="휴먼굵은팸체" panose="02010804000101010101" pitchFamily="2" charset="-127"/>
                  <a:ea typeface="휴먼굵은팸체" panose="02010804000101010101" pitchFamily="2" charset="-127"/>
                </a:rPr>
                <a:t>탈렌트</a:t>
              </a:r>
              <a:r>
                <a:rPr lang="ko-KR" altLang="en-US" sz="4000" dirty="0">
                  <a:ln w="15875">
                    <a:solidFill>
                      <a:srgbClr val="000370"/>
                    </a:solidFill>
                  </a:ln>
                  <a:solidFill>
                    <a:srgbClr val="74EDDC"/>
                  </a:solidFill>
                  <a:latin typeface="휴먼굵은팸체" panose="02010804000101010101" pitchFamily="2" charset="-127"/>
                  <a:ea typeface="휴먼굵은팸체" panose="02010804000101010101" pitchFamily="2" charset="-127"/>
                </a:rPr>
                <a:t> 조정석 군</a:t>
              </a:r>
            </a:p>
          </p:txBody>
        </p: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2B94385-CE14-46C0-BEDF-1EA5F638508A}"/>
              </a:ext>
            </a:extLst>
          </p:cNvPr>
          <p:cNvSpPr/>
          <p:nvPr/>
        </p:nvSpPr>
        <p:spPr>
          <a:xfrm>
            <a:off x="494630" y="5531237"/>
            <a:ext cx="8251225" cy="1159816"/>
          </a:xfrm>
          <a:prstGeom prst="rect">
            <a:avLst/>
          </a:prstGeom>
          <a:solidFill>
            <a:srgbClr val="000370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0E1E73D-822B-46A1-99D9-2645A11063AA}"/>
              </a:ext>
            </a:extLst>
          </p:cNvPr>
          <p:cNvSpPr/>
          <p:nvPr/>
        </p:nvSpPr>
        <p:spPr>
          <a:xfrm>
            <a:off x="535642" y="5597119"/>
            <a:ext cx="8069182" cy="1042970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105DEC1-5165-4A22-82E3-D1B8F3A7942D}"/>
              </a:ext>
            </a:extLst>
          </p:cNvPr>
          <p:cNvSpPr txBox="1"/>
          <p:nvPr/>
        </p:nvSpPr>
        <p:spPr>
          <a:xfrm>
            <a:off x="1172868" y="5788315"/>
            <a:ext cx="59715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n w="15875">
                  <a:solidFill>
                    <a:schemeClr val="accent6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19</a:t>
            </a:r>
            <a:r>
              <a:rPr lang="ko-KR" altLang="en-US" dirty="0">
                <a:ln w="15875">
                  <a:solidFill>
                    <a:schemeClr val="accent6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년 혜성처럼 등장한 유튜브</a:t>
            </a:r>
            <a:r>
              <a:rPr lang="en-US" altLang="ko-KR" dirty="0">
                <a:ln w="15875">
                  <a:solidFill>
                    <a:schemeClr val="accent6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 </a:t>
            </a:r>
            <a:r>
              <a:rPr lang="ko-KR" altLang="en-US" dirty="0" err="1">
                <a:ln w="15875">
                  <a:solidFill>
                    <a:schemeClr val="accent6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바이랄</a:t>
            </a:r>
            <a:r>
              <a:rPr lang="ko-KR" altLang="en-US" dirty="0">
                <a:ln w="15875">
                  <a:solidFill>
                    <a:schemeClr val="accent6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 광고계의 황태자</a:t>
            </a:r>
            <a:r>
              <a:rPr lang="en-US" altLang="ko-KR" dirty="0">
                <a:ln w="15875">
                  <a:solidFill>
                    <a:schemeClr val="accent6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!</a:t>
            </a:r>
          </a:p>
          <a:p>
            <a:r>
              <a:rPr lang="ko-KR" altLang="en-US" dirty="0">
                <a:ln w="15875">
                  <a:solidFill>
                    <a:schemeClr val="accent5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순식간에 조회수 천 만 돌파</a:t>
            </a:r>
            <a:r>
              <a:rPr lang="en-US" altLang="ko-KR" dirty="0">
                <a:ln w="15875">
                  <a:solidFill>
                    <a:schemeClr val="accent5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! </a:t>
            </a:r>
            <a:r>
              <a:rPr lang="ko-KR" altLang="en-US" dirty="0">
                <a:ln w="15875">
                  <a:solidFill>
                    <a:schemeClr val="accent5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유튜브 선전의 견인차 역할</a:t>
            </a:r>
            <a:endParaRPr lang="en-US" altLang="ko-KR" dirty="0">
              <a:ln w="15875">
                <a:solidFill>
                  <a:schemeClr val="accent5">
                    <a:lumMod val="75000"/>
                  </a:schemeClr>
                </a:solidFill>
              </a:ln>
              <a:solidFill>
                <a:schemeClr val="bg1"/>
              </a:solidFill>
              <a:latin typeface="HY울릉도B" panose="02030600000101010101" pitchFamily="18" charset="-127"/>
              <a:ea typeface="HY울릉도B" panose="0203060000010101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63C5C43-70B4-47BB-9EA0-AF7EEC2782BD}"/>
              </a:ext>
            </a:extLst>
          </p:cNvPr>
          <p:cNvSpPr/>
          <p:nvPr/>
        </p:nvSpPr>
        <p:spPr>
          <a:xfrm rot="644810">
            <a:off x="7012959" y="5846402"/>
            <a:ext cx="9621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ln w="15875">
                  <a:solidFill>
                    <a:srgbClr val="FFFF00"/>
                  </a:solidFill>
                </a:ln>
                <a:latin typeface="휴먼매직체" panose="02030504000101010101" pitchFamily="18" charset="-127"/>
                <a:ea typeface="휴먼매직체" panose="02030504000101010101" pitchFamily="18" charset="-127"/>
              </a:rPr>
              <a:t>톡톡</a:t>
            </a:r>
            <a:r>
              <a:rPr lang="en-US" altLang="ko-KR" sz="3600" dirty="0">
                <a:ln w="15875">
                  <a:solidFill>
                    <a:srgbClr val="FFFF00"/>
                  </a:solidFill>
                </a:ln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  <a:endParaRPr lang="ko-KR" altLang="en-US" sz="3600" dirty="0">
              <a:ln w="15875">
                <a:solidFill>
                  <a:srgbClr val="FFFF00"/>
                </a:solidFill>
              </a:ln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E2FBE0A-0038-415C-862D-6829E41E376C}"/>
              </a:ext>
            </a:extLst>
          </p:cNvPr>
          <p:cNvSpPr/>
          <p:nvPr/>
        </p:nvSpPr>
        <p:spPr>
          <a:xfrm>
            <a:off x="585652" y="5648083"/>
            <a:ext cx="8069182" cy="1042970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816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ì¹ëìë°ì ëí ì´ë¯¸ì§ ê²ìê²°ê³¼">
            <a:extLst>
              <a:ext uri="{FF2B5EF4-FFF2-40B4-BE49-F238E27FC236}">
                <a16:creationId xmlns:a16="http://schemas.microsoft.com/office/drawing/2014/main" id="{4068AB0B-AA7D-4B37-90F8-0373373EDC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7" r="12476"/>
          <a:stretch/>
        </p:blipFill>
        <p:spPr bwMode="auto">
          <a:xfrm>
            <a:off x="0" y="0"/>
            <a:ext cx="91265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68450181-3FDE-43AF-9AA2-2E147DC0FC9F}"/>
              </a:ext>
            </a:extLst>
          </p:cNvPr>
          <p:cNvSpPr/>
          <p:nvPr/>
        </p:nvSpPr>
        <p:spPr>
          <a:xfrm>
            <a:off x="418011" y="313509"/>
            <a:ext cx="2215991" cy="2215991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FCD3F9-D0E4-4996-9E90-9D538AD88B7E}"/>
              </a:ext>
            </a:extLst>
          </p:cNvPr>
          <p:cNvSpPr txBox="1"/>
          <p:nvPr/>
        </p:nvSpPr>
        <p:spPr>
          <a:xfrm>
            <a:off x="794075" y="313509"/>
            <a:ext cx="1463862" cy="2215991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3800" dirty="0">
                <a:solidFill>
                  <a:srgbClr val="FFFF00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S</a:t>
            </a:r>
            <a:endParaRPr lang="ko-KR" altLang="en-US" sz="13800" dirty="0">
              <a:solidFill>
                <a:srgbClr val="FFFF00"/>
              </a:solidFill>
              <a:effectLst>
                <a:glow rad="101600">
                  <a:schemeClr val="accent4">
                    <a:satMod val="175000"/>
                    <a:alpha val="40000"/>
                  </a:schemeClr>
                </a:glow>
              </a:effectLst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CFF413-7830-4834-A712-08652D8F757D}"/>
              </a:ext>
            </a:extLst>
          </p:cNvPr>
          <p:cNvSpPr/>
          <p:nvPr/>
        </p:nvSpPr>
        <p:spPr>
          <a:xfrm>
            <a:off x="418011" y="4328501"/>
            <a:ext cx="2215991" cy="2215991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B334A7-6776-480E-A00F-F32DA4C00AD5}"/>
              </a:ext>
            </a:extLst>
          </p:cNvPr>
          <p:cNvSpPr txBox="1"/>
          <p:nvPr/>
        </p:nvSpPr>
        <p:spPr>
          <a:xfrm>
            <a:off x="548815" y="4328501"/>
            <a:ext cx="1954382" cy="2215991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3800" dirty="0">
                <a:solidFill>
                  <a:srgbClr val="FFFF00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W</a:t>
            </a:r>
            <a:endParaRPr lang="ko-KR" altLang="en-US" sz="13800" dirty="0">
              <a:solidFill>
                <a:srgbClr val="FFFF00"/>
              </a:solidFill>
              <a:effectLst>
                <a:glow rad="101600">
                  <a:schemeClr val="accent4">
                    <a:satMod val="175000"/>
                    <a:alpha val="40000"/>
                  </a:schemeClr>
                </a:glow>
              </a:effectLst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9710A23-6850-4F1E-B68E-876499E91CCE}"/>
              </a:ext>
            </a:extLst>
          </p:cNvPr>
          <p:cNvSpPr/>
          <p:nvPr/>
        </p:nvSpPr>
        <p:spPr>
          <a:xfrm>
            <a:off x="6709954" y="313509"/>
            <a:ext cx="2215991" cy="2215991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071829-7892-444C-AFE5-D0FE1C4577BC}"/>
              </a:ext>
            </a:extLst>
          </p:cNvPr>
          <p:cNvSpPr txBox="1"/>
          <p:nvPr/>
        </p:nvSpPr>
        <p:spPr>
          <a:xfrm>
            <a:off x="6978616" y="313509"/>
            <a:ext cx="1678666" cy="2215991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3800" dirty="0">
                <a:solidFill>
                  <a:srgbClr val="FFFF00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O</a:t>
            </a:r>
            <a:endParaRPr lang="ko-KR" altLang="en-US" sz="13800" dirty="0">
              <a:solidFill>
                <a:srgbClr val="FFFF00"/>
              </a:solidFill>
              <a:effectLst>
                <a:glow rad="101600">
                  <a:schemeClr val="accent4">
                    <a:satMod val="175000"/>
                    <a:alpha val="40000"/>
                  </a:schemeClr>
                </a:glow>
              </a:effectLst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2F411BD-36A3-46FE-A27F-64D78E86549A}"/>
              </a:ext>
            </a:extLst>
          </p:cNvPr>
          <p:cNvSpPr/>
          <p:nvPr/>
        </p:nvSpPr>
        <p:spPr>
          <a:xfrm>
            <a:off x="6647857" y="4328500"/>
            <a:ext cx="2215991" cy="2215991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DEF943-B716-4746-86A0-711A4D0570B4}"/>
              </a:ext>
            </a:extLst>
          </p:cNvPr>
          <p:cNvSpPr txBox="1"/>
          <p:nvPr/>
        </p:nvSpPr>
        <p:spPr>
          <a:xfrm>
            <a:off x="6970220" y="4328500"/>
            <a:ext cx="1571264" cy="2215991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3800" dirty="0">
                <a:solidFill>
                  <a:srgbClr val="FFFF00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T</a:t>
            </a:r>
            <a:endParaRPr lang="ko-KR" altLang="en-US" sz="13800" dirty="0">
              <a:solidFill>
                <a:srgbClr val="FFFF00"/>
              </a:solidFill>
              <a:effectLst>
                <a:glow rad="101600">
                  <a:schemeClr val="accent4">
                    <a:satMod val="175000"/>
                    <a:alpha val="40000"/>
                  </a:schemeClr>
                </a:glow>
              </a:effectLst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3757E8-2CF9-4C44-82E7-A08B345FFD2D}"/>
              </a:ext>
            </a:extLst>
          </p:cNvPr>
          <p:cNvSpPr txBox="1"/>
          <p:nvPr/>
        </p:nvSpPr>
        <p:spPr>
          <a:xfrm>
            <a:off x="2811867" y="5082387"/>
            <a:ext cx="389561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effectLst>
                  <a:glow rad="101600">
                    <a:srgbClr val="CE51DB">
                      <a:alpha val="60000"/>
                    </a:srgbClr>
                  </a:glow>
                </a:effectLst>
                <a:latin typeface="한양해서" panose="02030600000101010101" pitchFamily="18" charset="-127"/>
                <a:ea typeface="한양해서" panose="02030600000101010101" pitchFamily="18" charset="-127"/>
              </a:rPr>
              <a:t>치명적으로 휘몰아치는</a:t>
            </a:r>
            <a:endParaRPr lang="en-US" altLang="ko-KR" sz="2800" dirty="0">
              <a:solidFill>
                <a:schemeClr val="bg1"/>
              </a:solidFill>
              <a:effectLst>
                <a:glow rad="101600">
                  <a:srgbClr val="CE51DB">
                    <a:alpha val="60000"/>
                  </a:srgbClr>
                </a:glow>
              </a:effectLst>
              <a:latin typeface="한양해서" panose="02030600000101010101" pitchFamily="18" charset="-127"/>
              <a:ea typeface="한양해서" panose="02030600000101010101" pitchFamily="18" charset="-127"/>
            </a:endParaRPr>
          </a:p>
          <a:p>
            <a:r>
              <a:rPr lang="en-US" altLang="ko-KR" sz="3600" i="1" dirty="0">
                <a:solidFill>
                  <a:schemeClr val="bg1"/>
                </a:solidFill>
                <a:effectLst>
                  <a:glow rad="101600">
                    <a:srgbClr val="CE51DB">
                      <a:alpha val="60000"/>
                    </a:srgbClr>
                  </a:glow>
                </a:effectLst>
                <a:latin typeface="한양해서" panose="02030600000101010101" pitchFamily="18" charset="-127"/>
                <a:ea typeface="한양해서" panose="02030600000101010101" pitchFamily="18" charset="-127"/>
              </a:rPr>
              <a:t>SWOT</a:t>
            </a:r>
            <a:r>
              <a:rPr lang="ko-KR" altLang="en-US" sz="3600" i="1" dirty="0">
                <a:solidFill>
                  <a:schemeClr val="bg1"/>
                </a:solidFill>
                <a:effectLst>
                  <a:glow rad="101600">
                    <a:srgbClr val="CE51DB">
                      <a:alpha val="60000"/>
                    </a:srgbClr>
                  </a:glow>
                </a:effectLst>
                <a:latin typeface="한양해서" panose="02030600000101010101" pitchFamily="18" charset="-127"/>
                <a:ea typeface="한양해서" panose="02030600000101010101" pitchFamily="18" charset="-127"/>
              </a:rPr>
              <a:t> 분석</a:t>
            </a:r>
            <a:r>
              <a:rPr lang="en-US" altLang="ko-KR" sz="3600" i="1" dirty="0">
                <a:solidFill>
                  <a:schemeClr val="bg1"/>
                </a:solidFill>
                <a:effectLst>
                  <a:glow rad="101600">
                    <a:srgbClr val="CE51DB">
                      <a:alpha val="60000"/>
                    </a:srgbClr>
                  </a:glow>
                </a:effectLst>
                <a:latin typeface="한양해서" panose="02030600000101010101" pitchFamily="18" charset="-127"/>
                <a:ea typeface="한양해서" panose="02030600000101010101" pitchFamily="18" charset="-127"/>
              </a:rPr>
              <a:t>…</a:t>
            </a:r>
            <a:endParaRPr lang="ko-KR" altLang="en-US" sz="3600" i="1" dirty="0">
              <a:solidFill>
                <a:schemeClr val="bg1"/>
              </a:solidFill>
              <a:effectLst>
                <a:glow rad="101600">
                  <a:srgbClr val="CE51DB">
                    <a:alpha val="60000"/>
                  </a:srgbClr>
                </a:glow>
              </a:effectLst>
              <a:latin typeface="한양해서" panose="02030600000101010101" pitchFamily="18" charset="-127"/>
              <a:ea typeface="한양해서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740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 descr="ì¨ë¼ì¸ íê³¨ê³µìì ëí ì´ë¯¸ì§ ê²ìê²°ê³¼">
            <a:extLst>
              <a:ext uri="{FF2B5EF4-FFF2-40B4-BE49-F238E27FC236}">
                <a16:creationId xmlns:a16="http://schemas.microsoft.com/office/drawing/2014/main" id="{063E5AB2-F461-492B-9A22-35703E857E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2" r="10286"/>
          <a:stretch/>
        </p:blipFill>
        <p:spPr bwMode="auto">
          <a:xfrm>
            <a:off x="-499146" y="0"/>
            <a:ext cx="964314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4B848CE1-82A4-4A31-8428-9FDE04C5D2E6}"/>
              </a:ext>
            </a:extLst>
          </p:cNvPr>
          <p:cNvGrpSpPr/>
          <p:nvPr/>
        </p:nvGrpSpPr>
        <p:grpSpPr>
          <a:xfrm>
            <a:off x="3964286" y="-129171"/>
            <a:ext cx="5179714" cy="5509200"/>
            <a:chOff x="3444105" y="314965"/>
            <a:chExt cx="5179714" cy="550920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DE30454-47A2-4623-9C18-75DE8D07FA5C}"/>
                </a:ext>
              </a:extLst>
            </p:cNvPr>
            <p:cNvSpPr/>
            <p:nvPr/>
          </p:nvSpPr>
          <p:spPr>
            <a:xfrm>
              <a:off x="5085671" y="314965"/>
              <a:ext cx="3538148" cy="55092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19 </a:t>
              </a:r>
              <a:r>
                <a:rPr lang="ko-KR" altLang="en-US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김태영</a:t>
              </a:r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r>
                <a:rPr lang="en-US" altLang="ko-KR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19 </a:t>
              </a:r>
              <a:r>
                <a:rPr lang="ko-KR" altLang="en-US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송윤지</a:t>
              </a:r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r>
                <a:rPr lang="en-US" altLang="ko-KR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17 </a:t>
              </a:r>
              <a:r>
                <a:rPr lang="ko-KR" altLang="en-US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백수빈</a:t>
              </a:r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r>
                <a:rPr lang="en-US" altLang="ko-KR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11 </a:t>
              </a:r>
              <a:r>
                <a:rPr lang="ko-KR" altLang="en-US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조웅재</a:t>
              </a:r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r>
                <a:rPr lang="en-US" altLang="ko-KR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14 </a:t>
              </a:r>
              <a:r>
                <a:rPr lang="ko-KR" altLang="en-US" sz="3200" b="1" dirty="0" err="1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유희수</a:t>
              </a:r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r>
                <a:rPr lang="en-US" altLang="ko-KR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RISS</a:t>
              </a:r>
            </a:p>
            <a:p>
              <a:r>
                <a:rPr lang="ko-KR" altLang="en-US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나무위키 </a:t>
              </a:r>
              <a:r>
                <a:rPr lang="en-US" altLang="ko-KR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/ </a:t>
              </a:r>
              <a:r>
                <a:rPr lang="ko-KR" altLang="en-US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블로그</a:t>
              </a:r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r>
                <a:rPr lang="ko-KR" altLang="en-US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중앙도서관 자료실</a:t>
              </a:r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r>
                <a:rPr lang="en-US" altLang="ko-KR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19 </a:t>
              </a:r>
              <a:r>
                <a:rPr lang="ko-KR" altLang="en-US" sz="3200" b="1" dirty="0" err="1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김철민</a:t>
              </a:r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r>
                <a:rPr lang="en-US" altLang="ko-KR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( </a:t>
              </a:r>
              <a:r>
                <a:rPr lang="ko-KR" altLang="en-US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주 </a:t>
              </a:r>
              <a:r>
                <a:rPr lang="en-US" altLang="ko-KR" sz="3200" b="1" dirty="0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) </a:t>
              </a:r>
              <a:r>
                <a:rPr lang="ko-KR" altLang="en-US" sz="3200" b="1" dirty="0" err="1">
                  <a:ln w="3175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대학내일</a:t>
              </a:r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  <a:p>
              <a:endParaRPr lang="en-US" altLang="ko-KR" sz="3200" b="1" dirty="0">
                <a:ln w="31750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9371F5B-872D-489C-BD13-327A49B3523A}"/>
                </a:ext>
              </a:extLst>
            </p:cNvPr>
            <p:cNvSpPr/>
            <p:nvPr/>
          </p:nvSpPr>
          <p:spPr>
            <a:xfrm>
              <a:off x="3444105" y="393997"/>
              <a:ext cx="139012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ln w="2222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자료조사</a:t>
              </a:r>
              <a:endParaRPr lang="en-US" altLang="ko-KR" sz="2400" b="1" dirty="0">
                <a:ln w="22225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17BAB46-997C-46CC-9547-0603C8ED7593}"/>
                </a:ext>
              </a:extLst>
            </p:cNvPr>
            <p:cNvSpPr/>
            <p:nvPr/>
          </p:nvSpPr>
          <p:spPr>
            <a:xfrm>
              <a:off x="3444105" y="1328886"/>
              <a:ext cx="108876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>
                  <a:ln w="2222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레포트</a:t>
              </a:r>
              <a:endParaRPr lang="en-US" altLang="ko-KR" sz="2400" b="1" dirty="0">
                <a:ln w="22225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D8BCF9-7C56-4C30-A40E-50A2503B8849}"/>
                </a:ext>
              </a:extLst>
            </p:cNvPr>
            <p:cNvSpPr/>
            <p:nvPr/>
          </p:nvSpPr>
          <p:spPr>
            <a:xfrm>
              <a:off x="3472429" y="2331249"/>
              <a:ext cx="78739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>
                  <a:ln w="2222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발표</a:t>
              </a:r>
              <a:endParaRPr lang="en-US" altLang="ko-KR" sz="2400" b="1" dirty="0">
                <a:ln w="22225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7019E5E-9C3D-4984-A3FC-63A593425EA6}"/>
                </a:ext>
              </a:extLst>
            </p:cNvPr>
            <p:cNvSpPr/>
            <p:nvPr/>
          </p:nvSpPr>
          <p:spPr>
            <a:xfrm>
              <a:off x="3472429" y="2823344"/>
              <a:ext cx="139012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>
                  <a:ln w="2222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참고문헌</a:t>
              </a:r>
              <a:endParaRPr lang="en-US" altLang="ko-KR" sz="2400" b="1" dirty="0">
                <a:ln w="22225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31A6835-5B7E-4FB0-AE85-2AA1E68B86DD}"/>
                </a:ext>
              </a:extLst>
            </p:cNvPr>
            <p:cNvSpPr/>
            <p:nvPr/>
          </p:nvSpPr>
          <p:spPr>
            <a:xfrm>
              <a:off x="3472429" y="3787002"/>
              <a:ext cx="139012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>
                  <a:ln w="2222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장소협찬</a:t>
              </a:r>
              <a:endParaRPr lang="en-US" altLang="ko-KR" sz="2400" b="1" dirty="0">
                <a:ln w="22225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C87FAA8-0F5D-4A5A-B0AE-70C67D525FBA}"/>
                </a:ext>
              </a:extLst>
            </p:cNvPr>
            <p:cNvSpPr/>
            <p:nvPr/>
          </p:nvSpPr>
          <p:spPr>
            <a:xfrm>
              <a:off x="3472429" y="4288995"/>
              <a:ext cx="169148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 err="1">
                  <a:ln w="2222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프리라이더</a:t>
              </a:r>
              <a:endParaRPr lang="en-US" altLang="ko-KR" sz="2400" b="1" dirty="0">
                <a:ln w="22225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997CFD8-E08C-4C51-B6B5-46A05AD978F3}"/>
                </a:ext>
              </a:extLst>
            </p:cNvPr>
            <p:cNvSpPr/>
            <p:nvPr/>
          </p:nvSpPr>
          <p:spPr>
            <a:xfrm>
              <a:off x="3472429" y="4789365"/>
              <a:ext cx="139012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ln w="2222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Y울릉도B" panose="02030600000101010101" pitchFamily="18" charset="-127"/>
                  <a:ea typeface="HY울릉도B" panose="02030600000101010101" pitchFamily="18" charset="-127"/>
                </a:rPr>
                <a:t>재미있는</a:t>
              </a:r>
              <a:endParaRPr lang="en-US" altLang="ko-KR" sz="2400" b="1" dirty="0">
                <a:ln w="22225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F8A3C1F1-AE32-4DC4-9A2A-944D61165676}"/>
              </a:ext>
            </a:extLst>
          </p:cNvPr>
          <p:cNvSpPr/>
          <p:nvPr/>
        </p:nvSpPr>
        <p:spPr>
          <a:xfrm>
            <a:off x="4084320" y="5164183"/>
            <a:ext cx="4833257" cy="4571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6F33D5F-0178-4A82-A045-6F93187F21F5}"/>
              </a:ext>
            </a:extLst>
          </p:cNvPr>
          <p:cNvSpPr/>
          <p:nvPr/>
        </p:nvSpPr>
        <p:spPr>
          <a:xfrm>
            <a:off x="5973741" y="5380029"/>
            <a:ext cx="280237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i="1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질문 없는 좋은 세상</a:t>
            </a:r>
            <a:endParaRPr lang="en-US" altLang="ko-KR" sz="2000" b="1" i="1" dirty="0">
              <a:ln w="15875">
                <a:solidFill>
                  <a:schemeClr val="tx1"/>
                </a:solidFill>
              </a:ln>
              <a:solidFill>
                <a:schemeClr val="bg1"/>
              </a:solidFill>
              <a:latin typeface="HY울릉도B" panose="02030600000101010101" pitchFamily="18" charset="-127"/>
              <a:ea typeface="HY울릉도B" panose="02030600000101010101" pitchFamily="18" charset="-127"/>
            </a:endParaRPr>
          </a:p>
          <a:p>
            <a:r>
              <a:rPr lang="ko-KR" altLang="en-US" sz="2000" b="1" i="1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다 함께 만들어 보아요</a:t>
            </a:r>
            <a:r>
              <a:rPr lang="en-US" altLang="ko-KR" sz="2000" b="1" i="1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울릉도B" panose="02030600000101010101" pitchFamily="18" charset="-127"/>
                <a:ea typeface="HY울릉도B" panose="02030600000101010101" pitchFamily="18" charset="-127"/>
              </a:rPr>
              <a:t>!</a:t>
            </a:r>
          </a:p>
          <a:p>
            <a:endParaRPr lang="en-US" altLang="ko-KR" sz="2000" b="1" i="1" dirty="0">
              <a:ln w="15875">
                <a:solidFill>
                  <a:schemeClr val="tx1"/>
                </a:solidFill>
              </a:ln>
              <a:solidFill>
                <a:schemeClr val="bg1"/>
              </a:solidFill>
              <a:latin typeface="HY울릉도B" panose="02030600000101010101" pitchFamily="18" charset="-127"/>
              <a:ea typeface="HY울릉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5330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645</TotalTime>
  <Words>233</Words>
  <Application>Microsoft Office PowerPoint</Application>
  <PresentationFormat>화면 슬라이드 쇼(4:3)</PresentationFormat>
  <Paragraphs>80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27" baseType="lpstr">
      <vt:lpstr>Adobe 고딕 Std B</vt:lpstr>
      <vt:lpstr>HY견고딕</vt:lpstr>
      <vt:lpstr>HY그래픽</vt:lpstr>
      <vt:lpstr>HY울릉도B</vt:lpstr>
      <vt:lpstr>MD아롱체</vt:lpstr>
      <vt:lpstr>굴림</vt:lpstr>
      <vt:lpstr>새굴림</vt:lpstr>
      <vt:lpstr>양재튼튼체B</vt:lpstr>
      <vt:lpstr>한양해서</vt:lpstr>
      <vt:lpstr>한컴 바겐세일 B</vt:lpstr>
      <vt:lpstr>휴먼굵은샘체</vt:lpstr>
      <vt:lpstr>휴먼굵은팸체</vt:lpstr>
      <vt:lpstr>휴먼둥근헤드라인</vt:lpstr>
      <vt:lpstr>휴먼매직체</vt:lpstr>
      <vt:lpstr>휴먼모음T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강민상</dc:creator>
  <cp:lastModifiedBy>강민상</cp:lastModifiedBy>
  <cp:revision>49</cp:revision>
  <dcterms:created xsi:type="dcterms:W3CDTF">2019-09-25T00:35:58Z</dcterms:created>
  <dcterms:modified xsi:type="dcterms:W3CDTF">2019-09-26T06:40:44Z</dcterms:modified>
</cp:coreProperties>
</file>